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Lst>
  <p:notesMasterIdLst>
    <p:notesMasterId r:id="rId91"/>
  </p:notesMasterIdLst>
  <p:handoutMasterIdLst>
    <p:handoutMasterId r:id="rId92"/>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309" r:id="rId27"/>
    <p:sldId id="310" r:id="rId28"/>
    <p:sldId id="295"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6" r:id="rId43"/>
    <p:sldId id="297" r:id="rId44"/>
    <p:sldId id="298" r:id="rId45"/>
    <p:sldId id="299" r:id="rId46"/>
    <p:sldId id="300" r:id="rId47"/>
    <p:sldId id="301" r:id="rId48"/>
    <p:sldId id="302" r:id="rId49"/>
    <p:sldId id="303" r:id="rId50"/>
    <p:sldId id="304" r:id="rId51"/>
    <p:sldId id="305" r:id="rId52"/>
    <p:sldId id="306" r:id="rId53"/>
    <p:sldId id="338" r:id="rId54"/>
    <p:sldId id="366" r:id="rId55"/>
    <p:sldId id="339" r:id="rId56"/>
    <p:sldId id="367" r:id="rId57"/>
    <p:sldId id="368" r:id="rId58"/>
    <p:sldId id="369" r:id="rId59"/>
    <p:sldId id="370" r:id="rId60"/>
    <p:sldId id="371" r:id="rId61"/>
    <p:sldId id="372" r:id="rId62"/>
    <p:sldId id="373" r:id="rId63"/>
    <p:sldId id="374" r:id="rId64"/>
    <p:sldId id="375" r:id="rId65"/>
    <p:sldId id="376" r:id="rId66"/>
    <p:sldId id="377" r:id="rId67"/>
    <p:sldId id="378" r:id="rId68"/>
    <p:sldId id="379" r:id="rId69"/>
    <p:sldId id="380" r:id="rId70"/>
    <p:sldId id="381" r:id="rId71"/>
    <p:sldId id="382" r:id="rId72"/>
    <p:sldId id="383" r:id="rId73"/>
    <p:sldId id="384" r:id="rId74"/>
    <p:sldId id="385" r:id="rId75"/>
    <p:sldId id="386" r:id="rId76"/>
    <p:sldId id="387" r:id="rId77"/>
    <p:sldId id="388" r:id="rId78"/>
    <p:sldId id="356" r:id="rId79"/>
    <p:sldId id="357" r:id="rId80"/>
    <p:sldId id="389" r:id="rId81"/>
    <p:sldId id="359" r:id="rId82"/>
    <p:sldId id="360" r:id="rId83"/>
    <p:sldId id="361" r:id="rId84"/>
    <p:sldId id="362" r:id="rId85"/>
    <p:sldId id="363" r:id="rId86"/>
    <p:sldId id="364" r:id="rId87"/>
    <p:sldId id="365" r:id="rId88"/>
    <p:sldId id="307" r:id="rId89"/>
    <p:sldId id="308" r:id="rId90"/>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4B87"/>
    <a:srgbClr val="BF5700"/>
    <a:srgbClr val="FF8200"/>
    <a:srgbClr val="1B306B"/>
    <a:srgbClr val="262626"/>
    <a:srgbClr val="FFCC00"/>
    <a:srgbClr val="F8F8F8"/>
    <a:srgbClr val="EEECE1"/>
    <a:srgbClr val="C0504D"/>
    <a:srgbClr val="D110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892" autoAdjust="0"/>
    <p:restoredTop sz="79963" autoAdjust="0"/>
  </p:normalViewPr>
  <p:slideViewPr>
    <p:cSldViewPr>
      <p:cViewPr varScale="1">
        <p:scale>
          <a:sx n="114" d="100"/>
          <a:sy n="114" d="100"/>
        </p:scale>
        <p:origin x="2616" y="168"/>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1/26/18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1/26/18</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This</a:t>
            </a:r>
            <a:r>
              <a:rPr lang="en-US" baseline="0" dirty="0"/>
              <a:t> class is, after all, about you – so let’s do some introductions.</a:t>
            </a:r>
          </a:p>
          <a:p>
            <a:endParaRPr lang="en-US" baseline="0" dirty="0"/>
          </a:p>
          <a:p>
            <a:endParaRPr lang="en-US" baseline="0" dirty="0"/>
          </a:p>
          <a:p>
            <a:r>
              <a:rPr lang="en-US" baseline="0" dirty="0"/>
              <a:t>(You may also want to ask “Fears about class?” – that can turn a little negative, so be ready to dissuade/make happy the students if you do ask this)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First off, don’t be this guy.</a:t>
            </a:r>
          </a:p>
          <a:p>
            <a:endParaRPr lang="en-US" dirty="0"/>
          </a:p>
          <a:p>
            <a:r>
              <a:rPr lang="en-US" dirty="0"/>
              <a:t>Those</a:t>
            </a:r>
            <a:r>
              <a:rPr lang="en-US" baseline="0" dirty="0"/>
              <a:t> that have the hardest time in the program are not the ones who came in knowing no programming. </a:t>
            </a:r>
          </a:p>
          <a:p>
            <a:endParaRPr lang="en-US" baseline="0" dirty="0"/>
          </a:p>
          <a:p>
            <a:r>
              <a:rPr lang="en-US" baseline="0" dirty="0"/>
              <a:t>It’s not the ones who haven’t played around with HTML, CSS, or Javascript.</a:t>
            </a:r>
          </a:p>
          <a:p>
            <a:endParaRPr lang="en-US" baseline="0" dirty="0"/>
          </a:p>
          <a:p>
            <a:r>
              <a:rPr lang="en-US" baseline="0" dirty="0"/>
              <a:t>It’s the ones who walk in thinking they either A) Know more than they do. Or B) Are experts in a completely different field. </a:t>
            </a:r>
          </a:p>
          <a:p>
            <a:endParaRPr lang="en-US" baseline="0" dirty="0"/>
          </a:p>
          <a:p>
            <a:r>
              <a:rPr lang="en-US" baseline="0" dirty="0"/>
              <a:t>There is something that stops people like this from accepting the reality.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this guy.</a:t>
            </a:r>
            <a:br>
              <a:rPr lang="en-US" dirty="0"/>
            </a:br>
            <a:br>
              <a:rPr lang="en-US" dirty="0"/>
            </a:br>
            <a:r>
              <a:rPr lang="en-US" sz="1200" b="0" i="0" kern="1200" dirty="0">
                <a:solidFill>
                  <a:schemeClr val="tx1"/>
                </a:solidFill>
                <a:effectLst/>
                <a:latin typeface="+mn-lt"/>
                <a:ea typeface="+mn-ea"/>
                <a:cs typeface="+mn-cs"/>
              </a:rPr>
              <a:t>Having</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 humble attitude is the first requirement of being successful in this program.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Don’t be frustrated! Keep an open mind –</a:t>
            </a:r>
            <a:r>
              <a:rPr lang="en-US" baseline="0" dirty="0"/>
              <a:t> you’re here to learn.</a:t>
            </a:r>
          </a:p>
          <a:p>
            <a:endParaRPr lang="en-US" baseline="0" dirty="0"/>
          </a:p>
          <a:p>
            <a:r>
              <a:rPr lang="en-US" sz="1200" b="0" i="0" kern="1200" dirty="0">
                <a:solidFill>
                  <a:schemeClr val="tx1"/>
                </a:solidFill>
                <a:effectLst/>
                <a:latin typeface="+mn-lt"/>
                <a:ea typeface="+mn-ea"/>
                <a:cs typeface="+mn-cs"/>
              </a:rPr>
              <a:t>You mastery of other subjects, educational backgrounds, and professional successes do not guarantee that you will do well here. The only thing that will guarantee success is hard work, humility, and a relentless desire to be better.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You are a blank</a:t>
            </a:r>
            <a:r>
              <a:rPr lang="en-US" baseline="0" dirty="0"/>
              <a:t> slate.</a:t>
            </a:r>
            <a:br>
              <a:rPr lang="en-US" dirty="0"/>
            </a:br>
            <a:br>
              <a:rPr lang="en-US" dirty="0"/>
            </a:br>
            <a:r>
              <a:rPr lang="en-US" dirty="0"/>
              <a:t>Seriously. Don’t lose sight of this image. At first</a:t>
            </a:r>
            <a:r>
              <a:rPr lang="en-US" baseline="0" dirty="0"/>
              <a:t> it may feel intimidating. Knowing how little you know. But relish the opportunity and take the privileges it comes with.</a:t>
            </a:r>
          </a:p>
          <a:p>
            <a:endParaRPr lang="en-US" baseline="0" dirty="0"/>
          </a:p>
          <a:p>
            <a:r>
              <a:rPr lang="en-US" baseline="0" dirty="0"/>
              <a:t>You have permission to struggle. To fail. To not “get” everything immediately.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how does one learn? Well…</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defRPr/>
            </a:pPr>
            <a:r>
              <a:rPr lang="en-US" dirty="0"/>
              <a:t>… there are a few obstacles in the way.</a:t>
            </a:r>
          </a:p>
          <a:p>
            <a:endParaRPr lang="en-US" dirty="0"/>
          </a:p>
          <a:p>
            <a:r>
              <a:rPr lang="en-US" dirty="0"/>
              <a:t>Things</a:t>
            </a:r>
            <a:r>
              <a:rPr lang="en-US" baseline="0" dirty="0"/>
              <a:t> that will frustrate you…</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a:t>
            </a:r>
            <a:r>
              <a:rPr lang="en-US" baseline="0" dirty="0"/>
              <a:t> 1</a:t>
            </a:r>
            <a:br>
              <a:rPr lang="en-US" baseline="0" dirty="0"/>
            </a:br>
            <a:br>
              <a:rPr lang="en-US" baseline="0" dirty="0"/>
            </a:br>
            <a:r>
              <a:rPr lang="en-US" sz="1200" b="0" i="0" kern="1200" dirty="0">
                <a:solidFill>
                  <a:schemeClr val="tx1"/>
                </a:solidFill>
                <a:effectLst/>
                <a:latin typeface="+mn-lt"/>
                <a:ea typeface="+mn-ea"/>
                <a:cs typeface="+mn-cs"/>
              </a:rPr>
              <a:t>First, learning to code is tough, intimidating, and frustrating at times. You should forget about your uncle/brother-in-law/friend/step-sister who told you about so-and-so learning to build apps in 1 week. Coding is hard. It will take time. There is no way around that.</a:t>
            </a:r>
            <a:endParaRPr lang="en-US" sz="1200" b="0" i="0" kern="1200" baseline="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It’s confusing, difficult, and there’s a ton to learn. But it’s super rewarding when you _do_ learn why your code broke or is working.</a:t>
            </a:r>
            <a:endParaRPr lang="en-US" baseline="0"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a:t>
            </a:r>
          </a:p>
          <a:p>
            <a:endParaRPr lang="en-US" dirty="0"/>
          </a:p>
          <a:p>
            <a:r>
              <a:rPr lang="en-US" sz="1200" b="0" i="0" kern="1200" dirty="0">
                <a:solidFill>
                  <a:schemeClr val="tx1"/>
                </a:solidFill>
                <a:effectLst/>
                <a:latin typeface="+mn-lt"/>
                <a:ea typeface="+mn-ea"/>
                <a:cs typeface="+mn-cs"/>
              </a:rPr>
              <a:t>There will be many moments where you will doubt yourself.</a:t>
            </a:r>
            <a:endParaRPr lang="en-US" dirty="0"/>
          </a:p>
          <a:p>
            <a:endParaRPr lang="en-US" dirty="0"/>
          </a:p>
          <a:p>
            <a:r>
              <a:rPr lang="en-US" dirty="0"/>
              <a:t>Everyone is on the same</a:t>
            </a:r>
            <a:r>
              <a:rPr lang="en-US" baseline="0" dirty="0"/>
              <a:t> page as you. No-one in this classroom is dumb. You all have varying backgrounds with differing experiences and exposure.</a:t>
            </a:r>
          </a:p>
          <a:p>
            <a:endParaRPr lang="en-US" baseline="0" dirty="0"/>
          </a:p>
          <a:p>
            <a:endParaRPr lang="en-US" baseline="0" dirty="0"/>
          </a:p>
          <a:p>
            <a:r>
              <a:rPr lang="en-US" baseline="0" dirty="0"/>
              <a:t>Everyone was where you are at some point in their career. Every single developer. Me too. </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takes time but you have what it takes; you were selected for this program because we know you have what it takes.</a:t>
            </a:r>
            <a:endParaRPr lang="en-US" baseline="0" dirty="0"/>
          </a:p>
          <a:p>
            <a:endParaRPr lang="en-US" baseline="0" dirty="0"/>
          </a:p>
          <a:p>
            <a:endParaRPr lang="en-US" baseline="0" dirty="0"/>
          </a:p>
          <a:p>
            <a:r>
              <a:rPr lang="en-US" baseline="0" dirty="0"/>
              <a:t>The first few weeks will be difficult, but everyone will be on a pretty level playing field a few weeks in.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 – you have a ton</a:t>
            </a:r>
            <a:r>
              <a:rPr lang="en-US" baseline="0" dirty="0"/>
              <a:t> of ground to cover! </a:t>
            </a:r>
          </a:p>
          <a:p>
            <a:endParaRPr lang="en-US" baseline="0" dirty="0"/>
          </a:p>
          <a:p>
            <a:r>
              <a:rPr lang="en-US" baseline="0" dirty="0"/>
              <a:t>There’s a lot to learn, and it can be intimidating. But honestly, 6 months will be over before you know it. </a:t>
            </a:r>
          </a:p>
          <a:p>
            <a:endParaRPr lang="en-US" baseline="0" dirty="0"/>
          </a:p>
          <a:p>
            <a:r>
              <a:rPr lang="en-US" sz="1200" b="0" i="0" kern="1200" baseline="0" dirty="0">
                <a:solidFill>
                  <a:schemeClr val="tx1"/>
                </a:solidFill>
                <a:effectLst/>
                <a:latin typeface="+mn-lt"/>
                <a:ea typeface="+mn-ea"/>
                <a:cs typeface="+mn-cs"/>
              </a:rPr>
              <a:t>Because </a:t>
            </a:r>
            <a:r>
              <a:rPr lang="en-US" sz="1200" b="0" i="0" kern="1200" dirty="0">
                <a:solidFill>
                  <a:schemeClr val="tx1"/>
                </a:solidFill>
                <a:effectLst/>
                <a:latin typeface="+mn-lt"/>
                <a:ea typeface="+mn-ea"/>
                <a:cs typeface="+mn-cs"/>
              </a:rPr>
              <a:t>of the length of the program, personal issues WILL come up during the course of the program, and it</a:t>
            </a:r>
            <a:r>
              <a:rPr lang="en-US" sz="1200" b="0" i="0" kern="1200" baseline="0" dirty="0">
                <a:solidFill>
                  <a:schemeClr val="tx1"/>
                </a:solidFill>
                <a:effectLst/>
                <a:latin typeface="+mn-lt"/>
                <a:ea typeface="+mn-ea"/>
                <a:cs typeface="+mn-cs"/>
              </a:rPr>
              <a:t> will be challenging to stay motivated.</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should see each other as a family embarking on a long journey. You will become far closer to your peers than you realize. Intensity is no substitute for endurance.</a:t>
            </a:r>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Enough about you, time to talk about me.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And</a:t>
            </a:r>
            <a:r>
              <a:rPr lang="en-US" baseline="0" dirty="0"/>
              <a:t> will take a while to master. Persisting in general is the #1 hardest thing in this course.</a:t>
            </a:r>
          </a:p>
          <a:p>
            <a:endParaRPr lang="en-US" baseline="0" dirty="0"/>
          </a:p>
          <a:p>
            <a:r>
              <a:rPr lang="en-US" baseline="0" dirty="0"/>
              <a:t>Perhaps tied with having self-confidence (talk about imposter syndrome).</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22</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Frustration</a:t>
            </a:r>
            <a:r>
              <a:rPr lang="en-US" baseline="0" dirty="0"/>
              <a:t> = learning, seriously. Here’s the author of a pretty famous book on the mean stack: </a:t>
            </a:r>
          </a:p>
          <a:p>
            <a:endParaRPr lang="en-US" baseline="0" dirty="0"/>
          </a:p>
          <a:p>
            <a:r>
              <a:rPr lang="en-US" baseline="0" dirty="0"/>
              <a:t>So how do we get through this frustration and actually learn?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23</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24</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25</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26</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27</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Of course, to do this, you’ll need to be great</a:t>
            </a:r>
            <a:r>
              <a:rPr lang="en-US" baseline="0" dirty="0"/>
              <a:t> at googling!</a:t>
            </a:r>
          </a:p>
          <a:p>
            <a:endParaRPr lang="en-US" baseline="0" dirty="0"/>
          </a:p>
          <a:p>
            <a:pPr marL="171450" indent="-171450">
              <a:buFontTx/>
              <a:buChar char="-"/>
            </a:pPr>
            <a:r>
              <a:rPr lang="en-US" baseline="0" dirty="0"/>
              <a:t>This is arguably the best/most important skill you can use.</a:t>
            </a:r>
          </a:p>
          <a:p>
            <a:pPr marL="171450" indent="-171450">
              <a:buFontTx/>
              <a:buChar char="-"/>
            </a:pPr>
            <a:r>
              <a:rPr lang="en-US" baseline="0" dirty="0"/>
              <a:t> It’s silly, but being able to find the answers to your questions is extremely important, and people won’t always be around. Google should almost always be your first go-to (it has almost every answer, if you know how to find it).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28</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a:t>
            </a:r>
            <a:r>
              <a:rPr lang="en-US" baseline="0" dirty="0"/>
              <a:t> talked about the journey and how to be successful, let’s talk about the stops along the way.</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29</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defRPr/>
            </a:pPr>
            <a:r>
              <a:rPr lang="en-US" dirty="0"/>
              <a:t>Here’s what our days will look like.</a:t>
            </a:r>
          </a:p>
          <a:p>
            <a:pPr marL="0" marR="0" indent="0" algn="l" defTabSz="914400" rtl="0" eaLnBrk="1" fontAlgn="auto" latinLnBrk="0" hangingPunct="1">
              <a:lnSpc>
                <a:spcPct val="100000"/>
              </a:lnSpc>
              <a:spcBef>
                <a:spcPts val="0"/>
              </a:spcBef>
              <a:spcAft>
                <a:spcPts val="0"/>
              </a:spcAft>
              <a:buClrTx/>
              <a:buSzTx/>
              <a:buFontTx/>
              <a:buNone/>
              <a:defRPr/>
            </a:pPr>
            <a:endParaRPr lang="en-US" dirty="0"/>
          </a:p>
          <a:p>
            <a:pPr marL="0" marR="0" indent="0" algn="l" defTabSz="914400" rtl="0" eaLnBrk="1" fontAlgn="auto" latinLnBrk="0" hangingPunct="1">
              <a:lnSpc>
                <a:spcPct val="100000"/>
              </a:lnSpc>
              <a:spcBef>
                <a:spcPts val="0"/>
              </a:spcBef>
              <a:spcAft>
                <a:spcPts val="0"/>
              </a:spcAft>
              <a:buClrTx/>
              <a:buSzTx/>
              <a:buFontTx/>
              <a:buNone/>
              <a:defRPr/>
            </a:pPr>
            <a:r>
              <a:rPr lang="en-US" dirty="0"/>
              <a:t>Question:</a:t>
            </a:r>
            <a:r>
              <a:rPr lang="en-US" baseline="0" dirty="0"/>
              <a:t> </a:t>
            </a:r>
            <a:r>
              <a:rPr lang="en-US" dirty="0"/>
              <a:t>How do you learn to code? (NEXT)</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30</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By</a:t>
            </a:r>
            <a:r>
              <a:rPr lang="en-US" baseline="0" dirty="0"/>
              <a:t> coding! Unfortunate, right? </a:t>
            </a:r>
          </a:p>
          <a:p>
            <a:endParaRPr lang="en-US" baseline="0" dirty="0"/>
          </a:p>
          <a:p>
            <a:r>
              <a:rPr lang="en-US" baseline="0" dirty="0"/>
              <a:t>We’ll get a ton of in-class practice reading and writing code, so the course quickly becomes “code-centric”. </a:t>
            </a:r>
          </a:p>
          <a:p>
            <a:endParaRPr lang="en-US" baseline="0" dirty="0"/>
          </a:p>
          <a:p>
            <a:r>
              <a:rPr lang="en-US" baseline="0" dirty="0"/>
              <a:t>Most days will be much less presentation-heavy than today.</a:t>
            </a:r>
          </a:p>
          <a:p>
            <a:endParaRPr lang="en-US" baseline="0" dirty="0"/>
          </a:p>
          <a:p>
            <a:r>
              <a:rPr lang="en-US" baseline="0"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Here’s this cool thing I built. It does X and it’s important because Y.</a:t>
            </a:r>
          </a:p>
          <a:p>
            <a:endParaRPr lang="en-US" dirty="0"/>
          </a:p>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next up I want to</a:t>
            </a:r>
            <a:r>
              <a:rPr lang="en-US" baseline="0" dirty="0"/>
              <a:t> spend a little bit of time checking that everyone has everything they need installed (from the pre-work).</a:t>
            </a:r>
          </a:p>
          <a:p>
            <a:endParaRPr lang="en-US" baseline="0" dirty="0"/>
          </a:p>
          <a:p>
            <a:r>
              <a:rPr lang="en-US" baseline="0" dirty="0"/>
              <a:t>If you can check off all of these things, spend this time helping your neighbors. This should become a habit – try to ask for help form your neighbors before going to a TA (you will both learn more along the way). &lt; We’ll talk more about this soon.</a:t>
            </a:r>
          </a:p>
          <a:p>
            <a:endParaRPr lang="en-US" baseline="0" dirty="0"/>
          </a:p>
          <a:p>
            <a:r>
              <a:rPr lang="en-US" baseline="0" dirty="0"/>
              <a:t>That said, let’s check some things off of a list.</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32</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33</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34</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35</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what exactly does</a:t>
            </a:r>
            <a:r>
              <a:rPr lang="en-US" baseline="0" dirty="0"/>
              <a:t> it mean to be a “full stack developer?”</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37</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Let’s use YouTube as an example. (Go to YouTube and do basic search)</a:t>
            </a:r>
          </a:p>
          <a:p>
            <a:endParaRPr lang="en-US" dirty="0"/>
          </a:p>
          <a:p>
            <a:r>
              <a:rPr lang="en-US" dirty="0"/>
              <a:t>You’ll learn all of this in time, but</a:t>
            </a:r>
            <a:r>
              <a:rPr lang="en-US" baseline="0" dirty="0"/>
              <a:t> a basic YouTube search requires two things:</a:t>
            </a:r>
          </a:p>
          <a:p>
            <a:pPr marL="228600" indent="-228600">
              <a:buAutoNum type="arabicParenR"/>
            </a:pPr>
            <a:r>
              <a:rPr lang="en-US" baseline="0" dirty="0"/>
              <a:t>A ”frontend” – the graphical user interface which responds to what I type</a:t>
            </a:r>
          </a:p>
          <a:p>
            <a:pPr marL="228600" indent="-228600">
              <a:buAutoNum type="arabicParenR"/>
            </a:pPr>
            <a:r>
              <a:rPr lang="en-US" baseline="0" dirty="0"/>
              <a:t>A “backend” – the code on the “server side” that is able to do the logic behind the search, find the relevant videos, and send them along</a:t>
            </a:r>
          </a:p>
          <a:p>
            <a:pPr marL="228600" indent="-228600">
              <a:buAutoNum type="arabicParenR"/>
            </a:pPr>
            <a:endParaRPr lang="en-US" baseline="0" dirty="0"/>
          </a:p>
          <a:p>
            <a:pPr marL="0" indent="0">
              <a:buNone/>
            </a:pPr>
            <a:r>
              <a:rPr lang="en-US" baseline="0" dirty="0"/>
              <a:t>(Go to next slide)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38</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Websites today</a:t>
            </a:r>
            <a:r>
              <a:rPr lang="en-US" baseline="0" dirty="0"/>
              <a:t> are all about reading code for these components – “frontend” and “backend”</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39</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That is “Full-Stack Development” – you build can</a:t>
            </a:r>
            <a:r>
              <a:rPr lang="en-US" baseline="0" dirty="0"/>
              <a:t> and will build the whole thing.</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40</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In this course, you’ll learn everything you need to be able to do this – </a:t>
            </a:r>
            <a:br>
              <a:rPr lang="en-US" dirty="0"/>
            </a:br>
            <a:endParaRPr lang="en-US" dirty="0"/>
          </a:p>
          <a:p>
            <a:r>
              <a:rPr lang="en-US" dirty="0"/>
              <a:t>you’ll be</a:t>
            </a:r>
            <a:r>
              <a:rPr lang="en-US" baseline="0" dirty="0"/>
              <a:t> able to build complex web applications even as a single developer.</a:t>
            </a:r>
          </a:p>
          <a:p>
            <a:endParaRPr lang="en-US" baseline="0" dirty="0"/>
          </a:p>
          <a:p>
            <a:endParaRPr lang="en-US" baseline="0" dirty="0"/>
          </a:p>
          <a:p>
            <a:r>
              <a:rPr lang="en-US" baseline="0" dirty="0"/>
              <a:t>Questions?</a:t>
            </a:r>
          </a:p>
          <a:p>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41</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 terminal is the portal to your</a:t>
            </a:r>
            <a:r>
              <a:rPr lang="en-US" baseline="0" dirty="0"/>
              <a:t> computer – it allows you to run and even script commands that can create files, folders, and more.</a:t>
            </a:r>
          </a:p>
          <a:p>
            <a:endParaRPr lang="en-US" baseline="0" dirty="0"/>
          </a:p>
          <a:p>
            <a:r>
              <a:rPr lang="en-US" baseline="0" dirty="0"/>
              <a:t>It is extremely important that you get intimately familiar with the terminal as soon as possible, as you’ll use it for almost everything. It is fast and powerful.</a:t>
            </a:r>
          </a:p>
          <a:p>
            <a:endParaRPr lang="en-US" baseline="0" dirty="0"/>
          </a:p>
          <a:p>
            <a:r>
              <a:rPr lang="en-US" baseline="0" dirty="0"/>
              <a:t>NEXT</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let’s run through a couple of examples.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44</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Your turn!</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45</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46</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Re-ask</a:t>
            </a:r>
            <a:r>
              <a:rPr lang="en-US" baseline="0" dirty="0"/>
              <a:t> the questions after a couple of minutes walking neighbor-discussion:</a:t>
            </a:r>
          </a:p>
          <a:p>
            <a:pPr marL="171450" indent="-171450">
              <a:buFontTx/>
              <a:buChar char="-"/>
            </a:pPr>
            <a:r>
              <a:rPr lang="en-US" baseline="0" dirty="0"/>
              <a:t>How do you create a new folder?</a:t>
            </a:r>
          </a:p>
          <a:p>
            <a:pPr marL="171450" indent="-171450">
              <a:buFontTx/>
              <a:buChar char="-"/>
            </a:pPr>
            <a:r>
              <a:rPr lang="en-US" baseline="0" dirty="0"/>
              <a:t>How do you create a new file?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47</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can create HTML files from the terminal, let’s create one and actually write some HTML.</a:t>
            </a:r>
          </a:p>
        </p:txBody>
      </p:sp>
      <p:sp>
        <p:nvSpPr>
          <p:cNvPr id="4" name="Slide Number Placeholder 3"/>
          <p:cNvSpPr>
            <a:spLocks noGrp="1"/>
          </p:cNvSpPr>
          <p:nvPr>
            <p:ph type="sldNum" sz="quarter" idx="10"/>
          </p:nvPr>
        </p:nvSpPr>
        <p:spPr/>
        <p:txBody>
          <a:bodyPr/>
          <a:lstStyle/>
          <a:p>
            <a:fld id="{F4EE911A-504C-45E1-9DD1-A7318D673F80}" type="slidenum">
              <a:rPr lang="en-US" smtClean="0"/>
              <a:t>48</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49</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50</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51</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52</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54</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55</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78</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79</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81</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82</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83</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84</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85</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7</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87</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sz="1200" b="0" i="0" kern="1200" dirty="0">
                <a:solidFill>
                  <a:schemeClr val="tx1"/>
                </a:solidFill>
                <a:effectLst/>
                <a:latin typeface="+mn-lt"/>
                <a:ea typeface="+mn-ea"/>
                <a:cs typeface="+mn-cs"/>
              </a:rPr>
              <a:t>This program will not be a traditional college class. We're here to support you 100% of the way to really help you achieve their goals.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There are</a:t>
            </a:r>
            <a:r>
              <a:rPr lang="en-US" baseline="0" dirty="0"/>
              <a:t> a few things you can do to ensure your success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80604020202020204" charset="0"/>
              <a:cs typeface="Arial" panose="02080604020202020204" charset="0"/>
            </a:endParaRPr>
          </a:p>
        </p:txBody>
      </p:sp>
      <p:sp>
        <p:nvSpPr>
          <p:cNvPr id="17" name="Title 1"/>
          <p:cNvSpPr txBox="1"/>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80604020202020204" charset="0"/>
                <a:ea typeface="Roboto" pitchFamily="2" charset="0"/>
                <a:cs typeface="Arial" panose="02080604020202020204" charset="0"/>
              </a:rPr>
              <a:t>The Coding Bootcamp</a:t>
            </a:r>
            <a:endParaRPr lang="en-US" sz="2000" dirty="0">
              <a:solidFill>
                <a:schemeClr val="bg1"/>
              </a:solidFill>
              <a:latin typeface="Arial" panose="02080604020202020204" charset="0"/>
              <a:ea typeface="Roboto" pitchFamily="2" charset="0"/>
              <a:cs typeface="Arial" panose="0208060402020202020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80604020202020204" charset="0"/>
                <a:cs typeface="Arial" panose="02080604020202020204" charset="0"/>
              </a:defRPr>
            </a:lvl1pPr>
          </a:lstStyle>
          <a:p>
            <a:r>
              <a:rPr lang="en-US" dirty="0"/>
              <a:t>Lesson Title</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80604020202020204" charset="0"/>
              <a:ea typeface="Roboto" pitchFamily="2" charset="0"/>
              <a:cs typeface="Arial" panose="0208060402020202020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80604020202020204" charset="0"/>
                <a:cs typeface="Arial" panose="02080604020202020204" charset="0"/>
              </a:defRPr>
            </a:lvl1pPr>
          </a:lstStyle>
          <a:p>
            <a:r>
              <a:rPr lang="en-US" dirty="0"/>
              <a:t>Section Title</a:t>
            </a: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80604020202020204" charset="0"/>
              <a:cs typeface="Arial" panose="0208060402020202020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80604020202020204" charset="0"/>
                <a:cs typeface="Arial" panose="02080604020202020204" charset="0"/>
              </a:defRPr>
            </a:lvl1pPr>
          </a:lstStyle>
          <a:p>
            <a:pPr lvl="0"/>
            <a:r>
              <a:rPr lang="en-US" dirty="0"/>
              <a:t>Click to edit Master text styles</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1/26/18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lmgtfy.com/?q=google+fu"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3.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20.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hyperlink" Target="https://www.youtube.com/watch?v=ieb6Svbc10E&amp;index=1&amp;list=PLgJ8UgkiorCnMLsUevoQRxH8t9bt7ne14"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3.xml"/><Relationship Id="rId4" Type="http://schemas.openxmlformats.org/officeDocument/2006/relationships/image" Target="../media/image26.tiff"/></Relationships>
</file>

<file path=ppt/slides/_rels/slide57.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7.jpeg"/><Relationship Id="rId1" Type="http://schemas.openxmlformats.org/officeDocument/2006/relationships/slideLayout" Target="../slideLayouts/slideLayout3.xml"/><Relationship Id="rId4" Type="http://schemas.openxmlformats.org/officeDocument/2006/relationships/image" Target="../media/image26.tiff"/></Relationships>
</file>

<file path=ppt/slides/_rels/slide58.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6.tiff"/><Relationship Id="rId1" Type="http://schemas.openxmlformats.org/officeDocument/2006/relationships/slideLayout" Target="../slideLayouts/slideLayout3.xml"/><Relationship Id="rId4" Type="http://schemas.openxmlformats.org/officeDocument/2006/relationships/image" Target="../media/image24.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5.tiff"/><Relationship Id="rId1" Type="http://schemas.openxmlformats.org/officeDocument/2006/relationships/slideLayout" Target="../slideLayouts/slideLayout3.xml"/><Relationship Id="rId4" Type="http://schemas.openxmlformats.org/officeDocument/2006/relationships/image" Target="../media/image26.tiff"/></Relationships>
</file>

<file path=ppt/slides/_rels/slide6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30.png"/><Relationship Id="rId1" Type="http://schemas.openxmlformats.org/officeDocument/2006/relationships/slideLayout" Target="../slideLayouts/slideLayout3.xml"/><Relationship Id="rId5" Type="http://schemas.openxmlformats.org/officeDocument/2006/relationships/image" Target="../media/image24.tiff"/><Relationship Id="rId4" Type="http://schemas.openxmlformats.org/officeDocument/2006/relationships/image" Target="../media/image25.tiff"/></Relationships>
</file>

<file path=ppt/slides/_rels/slide76.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7.jpeg"/><Relationship Id="rId1" Type="http://schemas.openxmlformats.org/officeDocument/2006/relationships/slideLayout" Target="../slideLayouts/slideLayout3.xml"/><Relationship Id="rId4" Type="http://schemas.openxmlformats.org/officeDocument/2006/relationships/image" Target="../media/image24.tif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image" Target="../media/image27.jpeg"/><Relationship Id="rId1" Type="http://schemas.openxmlformats.org/officeDocument/2006/relationships/slideLayout" Target="../slideLayouts/slideLayout3.xml"/><Relationship Id="rId6" Type="http://schemas.openxmlformats.org/officeDocument/2006/relationships/image" Target="../media/image26.tiff"/><Relationship Id="rId5" Type="http://schemas.openxmlformats.org/officeDocument/2006/relationships/image" Target="../media/image24.tiff"/><Relationship Id="rId4" Type="http://schemas.openxmlformats.org/officeDocument/2006/relationships/image" Target="../media/image25.tiff"/></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i="1" dirty="0"/>
              <a:t>The Zen of Coding</a:t>
            </a:r>
            <a:endParaRPr lang="en-US" dirty="0"/>
          </a:p>
        </p:txBody>
      </p:sp>
      <p:sp>
        <p:nvSpPr>
          <p:cNvPr id="10" name="TextBox 9"/>
          <p:cNvSpPr txBox="1"/>
          <p:nvPr/>
        </p:nvSpPr>
        <p:spPr>
          <a:xfrm>
            <a:off x="390606" y="3894456"/>
            <a:ext cx="2246321" cy="369332"/>
          </a:xfrm>
          <a:prstGeom prst="rect">
            <a:avLst/>
          </a:prstGeom>
          <a:noFill/>
        </p:spPr>
        <p:txBody>
          <a:bodyPr wrap="none" rtlCol="0">
            <a:spAutoFit/>
          </a:bodyPr>
          <a:lstStyle/>
          <a:p>
            <a:r>
              <a:rPr lang="en-US" dirty="0">
                <a:solidFill>
                  <a:schemeClr val="bg1"/>
                </a:solidFill>
              </a:rPr>
              <a:t>The Coding Bootcamp</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p>
        </p:txBody>
      </p:sp>
      <p:sp>
        <p:nvSpPr>
          <p:cNvPr id="3" name="Content Placeholder 2"/>
          <p:cNvSpPr txBox="1"/>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lgn="ctr">
              <a:spcBef>
                <a:spcPts val="0"/>
              </a:spcBef>
              <a:buNone/>
            </a:pPr>
            <a:endParaRPr lang="en-US" sz="4800" dirty="0">
              <a:latin typeface="Arial" panose="02080604020202020204" charset="0"/>
              <a:ea typeface="Roboto" pitchFamily="2" charset="0"/>
              <a:cs typeface="Arial" panose="02080604020202020204" charset="0"/>
            </a:endParaRPr>
          </a:p>
          <a:p>
            <a:pPr indent="0" algn="ctr">
              <a:spcBef>
                <a:spcPts val="0"/>
              </a:spcBef>
              <a:buNone/>
            </a:pPr>
            <a:endParaRPr lang="en-US" sz="4800" dirty="0">
              <a:latin typeface="Arial" panose="02080604020202020204" charset="0"/>
              <a:ea typeface="Roboto" pitchFamily="2" charset="0"/>
              <a:cs typeface="Arial" panose="02080604020202020204" charset="0"/>
            </a:endParaRPr>
          </a:p>
          <a:p>
            <a:pPr indent="0" algn="ctr">
              <a:spcBef>
                <a:spcPts val="0"/>
              </a:spcBef>
              <a:buNone/>
            </a:pPr>
            <a:endParaRPr lang="en-US" sz="4800" dirty="0">
              <a:latin typeface="Arial" panose="02080604020202020204" charset="0"/>
              <a:ea typeface="Roboto" pitchFamily="2" charset="0"/>
              <a:cs typeface="Arial" panose="02080604020202020204" charset="0"/>
            </a:endParaRPr>
          </a:p>
          <a:p>
            <a:pPr indent="0" algn="ctr">
              <a:spcBef>
                <a:spcPts val="0"/>
              </a:spcBef>
              <a:buNone/>
            </a:pPr>
            <a:r>
              <a:rPr lang="en-US" sz="4800" dirty="0">
                <a:latin typeface="Arial" panose="02080604020202020204" charset="0"/>
                <a:ea typeface="Roboto" pitchFamily="2" charset="0"/>
                <a:cs typeface="Arial" panose="02080604020202020204" charset="0"/>
              </a:rPr>
              <a:t>Nothing good comes easy.</a:t>
            </a:r>
            <a:endParaRPr lang="en-US" sz="4800" b="1" u="sng"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Keys To Success…</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Don’t Be This Guy…</a:t>
            </a:r>
          </a:p>
        </p:txBody>
      </p:sp>
      <p:pic>
        <p:nvPicPr>
          <p:cNvPr id="3" name="Picture 2"/>
          <p:cNvPicPr>
            <a:picLocks noChangeAspect="1"/>
          </p:cNvPicPr>
          <p:nvPr/>
        </p:nvPicPr>
        <p:blipFill>
          <a:blip r:embed="rId3"/>
          <a:stretch>
            <a:fillRect/>
          </a:stretch>
        </p:blipFill>
        <p:spPr>
          <a:xfrm>
            <a:off x="1524000" y="1200150"/>
            <a:ext cx="6096000" cy="4457700"/>
          </a:xfrm>
          <a:prstGeom prst="rect">
            <a:avLst/>
          </a:prstGeom>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media.mnn.com/assets/images/2016/01/cute-baby.jpg.838x0_q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85800" y="914400"/>
            <a:ext cx="7981950" cy="53244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304800" y="0"/>
            <a:ext cx="5470526" cy="653854"/>
          </a:xfrm>
        </p:spPr>
        <p:txBody>
          <a:bodyPr numCol="1"/>
          <a:lstStyle/>
          <a:p>
            <a:r>
              <a:rPr lang="en-US" dirty="0"/>
              <a:t>This Should Be You.</a:t>
            </a: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3048000"/>
            <a:ext cx="8610600" cy="584775"/>
          </a:xfrm>
          <a:prstGeom prst="rect">
            <a:avLst/>
          </a:prstGeom>
          <a:noFill/>
        </p:spPr>
        <p:txBody>
          <a:bodyPr wrap="square" numCol="1" rtlCol="0">
            <a:spAutoFit/>
          </a:bodyPr>
          <a:lstStyle/>
          <a:p>
            <a:pPr algn="ctr"/>
            <a:r>
              <a:rPr lang="en-US" sz="3200" i="1" dirty="0">
                <a:latin typeface="Arial" panose="02080604020202020204" charset="0"/>
                <a:cs typeface="Arial" panose="02080604020202020204" charset="0"/>
              </a:rPr>
              <a:t>When it comes to web development…</a:t>
            </a: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2743200"/>
            <a:ext cx="8610600" cy="1323439"/>
          </a:xfrm>
          <a:prstGeom prst="rect">
            <a:avLst/>
          </a:prstGeom>
          <a:noFill/>
        </p:spPr>
        <p:txBody>
          <a:bodyPr wrap="square" numCol="1" rtlCol="0">
            <a:spAutoFit/>
          </a:bodyPr>
          <a:lstStyle/>
          <a:p>
            <a:pPr algn="ctr"/>
            <a:r>
              <a:rPr lang="en-US" sz="8000" i="1" dirty="0">
                <a:latin typeface="Arial" panose="02080604020202020204" charset="0"/>
                <a:cs typeface="Arial" panose="02080604020202020204" charset="0"/>
              </a:rPr>
              <a:t>I know </a:t>
            </a:r>
            <a:r>
              <a:rPr lang="en-US" sz="8000" b="1" i="1" u="sng" dirty="0">
                <a:latin typeface="Arial" panose="02080604020202020204" charset="0"/>
                <a:cs typeface="Arial" panose="02080604020202020204" charset="0"/>
              </a:rPr>
              <a:t>nothing.</a:t>
            </a: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05800" y="6400800"/>
            <a:ext cx="927100" cy="369332"/>
          </a:xfrm>
          <a:prstGeom prst="rect">
            <a:avLst/>
          </a:prstGeom>
          <a:noFill/>
        </p:spPr>
        <p:txBody>
          <a:bodyPr wrap="square" numCol="1" rtlCol="0">
            <a:spAutoFit/>
          </a:bodyPr>
          <a:lstStyle/>
          <a:p>
            <a:r>
              <a:rPr lang="en-US" i="1" dirty="0">
                <a:latin typeface="Arial" panose="02080604020202020204" charset="0"/>
                <a:cs typeface="Arial" panose="02080604020202020204" charset="0"/>
              </a:rPr>
              <a:t>You.</a:t>
            </a:r>
          </a:p>
        </p:txBody>
      </p:sp>
      <p:cxnSp>
        <p:nvCxnSpPr>
          <p:cNvPr id="5" name="Straight Arrow Connector 4"/>
          <p:cNvCxnSpPr/>
          <p:nvPr/>
        </p:nvCxnSpPr>
        <p:spPr>
          <a:xfrm flipH="1" flipV="1">
            <a:off x="8001000" y="6172200"/>
            <a:ext cx="304800" cy="228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br>
              <a:rPr lang="en-US" sz="3200" dirty="0">
                <a:latin typeface="Arial" panose="02080604020202020204" charset="0"/>
                <a:ea typeface="Roboto" pitchFamily="2" charset="0"/>
                <a:cs typeface="Arial" panose="02080604020202020204" charset="0"/>
              </a:rPr>
            </a:br>
            <a:r>
              <a:rPr lang="en-US" sz="3200" dirty="0">
                <a:latin typeface="Arial" panose="02080604020202020204" charset="0"/>
                <a:ea typeface="Roboto" pitchFamily="2" charset="0"/>
                <a:cs typeface="Arial" panose="02080604020202020204" charset="0"/>
              </a:rPr>
              <a:t>As students, you face three </a:t>
            </a:r>
          </a:p>
          <a:p>
            <a:pPr indent="0" algn="ctr">
              <a:spcBef>
                <a:spcPts val="0"/>
              </a:spcBef>
              <a:buNone/>
            </a:pPr>
            <a:r>
              <a:rPr lang="en-US" sz="3200" b="1" dirty="0">
                <a:latin typeface="Arial" panose="02080604020202020204" charset="0"/>
                <a:ea typeface="Roboto" pitchFamily="2" charset="0"/>
                <a:cs typeface="Arial" panose="02080604020202020204" charset="0"/>
              </a:rPr>
              <a:t>HUGE obstacles!</a:t>
            </a:r>
            <a:endParaRPr lang="en-US" sz="3200" b="1" u="sng"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#1 – The Great Confusion</a:t>
            </a:r>
          </a:p>
        </p:txBody>
      </p:sp>
      <p:pic>
        <p:nvPicPr>
          <p:cNvPr id="4" name="Picture 2" descr="https://funixx.files.wordpress.com/2014/09/adn5xmm_460s.jpg?w=5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8600" y="679254"/>
            <a:ext cx="8763000" cy="56959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numCol="1">
            <a:normAutofit/>
          </a:bodyPr>
          <a:lstStyle/>
          <a:p>
            <a:r>
              <a:rPr lang="en-US" dirty="0"/>
              <a:t>Quick Introductions! (30 seconds)</a:t>
            </a:r>
          </a:p>
        </p:txBody>
      </p:sp>
      <p:pic>
        <p:nvPicPr>
          <p:cNvPr id="1034" name="Picture 10" descr="http://i.imgur.com/HaKbP2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705600" y="3962400"/>
            <a:ext cx="2286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5" name="Shape 70"/>
          <p:cNvSpPr txBox="1"/>
          <p:nvPr/>
        </p:nvSpPr>
        <p:spPr>
          <a:xfrm>
            <a:off x="196850" y="838200"/>
            <a:ext cx="8947150" cy="4495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3200" dirty="0">
                <a:latin typeface="Arial" panose="02080604020202020204" charset="0"/>
                <a:ea typeface="Roboto" pitchFamily="2" charset="0"/>
                <a:cs typeface="Arial" panose="02080604020202020204" charset="0"/>
              </a:rPr>
              <a:t>Name</a:t>
            </a: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GB" altLang="en-GB" sz="3200" dirty="0">
                <a:latin typeface="Arial" panose="02080604020202020204" charset="0"/>
                <a:ea typeface="Roboto" pitchFamily="2" charset="0"/>
                <a:cs typeface="Arial" panose="02080604020202020204" charset="0"/>
              </a:rPr>
              <a:t>Location</a:t>
            </a: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GB" altLang="en-GB" sz="3200" dirty="0">
                <a:latin typeface="Arial" panose="02080604020202020204" charset="0"/>
                <a:ea typeface="Roboto" pitchFamily="2" charset="0"/>
                <a:cs typeface="Arial" panose="02080604020202020204" charset="0"/>
              </a:rPr>
              <a:t>Background (Career, Education, Interests)</a:t>
            </a: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GB" altLang="en-GB" sz="3200" dirty="0">
                <a:latin typeface="Arial" panose="02080604020202020204" charset="0"/>
                <a:ea typeface="Roboto" pitchFamily="2" charset="0"/>
                <a:cs typeface="Arial" panose="02080604020202020204" charset="0"/>
              </a:rPr>
              <a:t>Why learn web development?</a:t>
            </a: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US" altLang="en-GB" sz="3200" dirty="0">
                <a:latin typeface="Arial" panose="02080604020202020204" charset="0"/>
                <a:ea typeface="Roboto" pitchFamily="2" charset="0"/>
                <a:cs typeface="Arial" panose="02080604020202020204" charset="0"/>
              </a:rPr>
              <a:t>Excited </a:t>
            </a:r>
            <a:r>
              <a:rPr lang="en-GB" altLang="en-GB" sz="3200" dirty="0">
                <a:latin typeface="Arial" panose="02080604020202020204" charset="0"/>
                <a:ea typeface="Roboto" pitchFamily="2" charset="0"/>
                <a:cs typeface="Arial" panose="02080604020202020204" charset="0"/>
              </a:rPr>
              <a:t>about class?</a:t>
            </a:r>
          </a:p>
          <a:p>
            <a:pPr marL="685800" indent="-457200">
              <a:spcBef>
                <a:spcPts val="0"/>
              </a:spcBef>
            </a:pPr>
            <a:endParaRPr lang="en-GB" altLang="en-GB" sz="3200" dirty="0">
              <a:latin typeface="Arial" panose="02080604020202020204" charset="0"/>
              <a:ea typeface="Roboto" pitchFamily="2" charset="0"/>
              <a:cs typeface="Arial" panose="02080604020202020204" charset="0"/>
            </a:endParaRPr>
          </a:p>
          <a:p>
            <a:pPr marL="228600" indent="0">
              <a:spcBef>
                <a:spcPts val="0"/>
              </a:spcBef>
              <a:buNone/>
            </a:pPr>
            <a:endParaRPr lang="en-GB" altLang="en-GB" sz="3200" dirty="0">
              <a:latin typeface="Arial" panose="02080604020202020204" charset="0"/>
              <a:ea typeface="Roboto" pitchFamily="2" charset="0"/>
              <a:cs typeface="Arial" panose="02080604020202020204" charset="0"/>
            </a:endParaRPr>
          </a:p>
          <a:p>
            <a:pPr marL="685800" indent="-457200">
              <a:spcBef>
                <a:spcPts val="0"/>
              </a:spcBef>
            </a:pPr>
            <a:endParaRPr lang="en-GB" altLang="en-GB" sz="32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#2 – The Great Doubt</a:t>
            </a:r>
          </a:p>
        </p:txBody>
      </p:sp>
      <p:pic>
        <p:nvPicPr>
          <p:cNvPr id="5" name="Picture 4"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101" y="1028734"/>
            <a:ext cx="9154101" cy="52459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#3 – The Great Distance</a:t>
            </a:r>
          </a:p>
        </p:txBody>
      </p:sp>
      <p:pic>
        <p:nvPicPr>
          <p:cNvPr id="9218" name="Picture 2" descr="https://servantnetwork.files.wordpress.com/2013/09/dese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0" y="83820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spcBef>
                <a:spcPts val="0"/>
              </a:spcBef>
              <a:buNone/>
            </a:pPr>
            <a:endParaRPr lang="en-US" sz="3200" b="1" u="sng" dirty="0">
              <a:latin typeface="Arial" panose="02080604020202020204" charset="0"/>
              <a:ea typeface="Roboto" pitchFamily="2" charset="0"/>
              <a:cs typeface="Arial" panose="02080604020202020204" charset="0"/>
            </a:endParaRPr>
          </a:p>
          <a:p>
            <a:pPr indent="0">
              <a:spcBef>
                <a:spcPts val="0"/>
              </a:spcBef>
              <a:buNone/>
            </a:pPr>
            <a:r>
              <a:rPr lang="en-US" sz="3200" b="1" u="sng" dirty="0">
                <a:latin typeface="Arial" panose="02080604020202020204" charset="0"/>
                <a:ea typeface="Roboto" pitchFamily="2" charset="0"/>
                <a:cs typeface="Arial" panose="02080604020202020204" charset="0"/>
              </a:rPr>
              <a:t>Learning to Code Requires Two Things:</a:t>
            </a:r>
          </a:p>
          <a:p>
            <a:pPr indent="0">
              <a:spcBef>
                <a:spcPts val="0"/>
              </a:spcBef>
              <a:buNone/>
            </a:pPr>
            <a:endParaRPr lang="en-US" sz="3200" b="1" u="sng"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200" dirty="0">
                <a:latin typeface="Arial" panose="02080604020202020204" charset="0"/>
                <a:ea typeface="Roboto" pitchFamily="2" charset="0"/>
                <a:cs typeface="Arial" panose="02080604020202020204" charset="0"/>
              </a:rPr>
              <a:t>Persisting in the face of something that feels </a:t>
            </a:r>
            <a:r>
              <a:rPr lang="en-US" sz="3200" u="sng" dirty="0">
                <a:latin typeface="Arial" panose="02080604020202020204" charset="0"/>
                <a:ea typeface="Roboto" pitchFamily="2" charset="0"/>
                <a:cs typeface="Arial" panose="02080604020202020204" charset="0"/>
              </a:rPr>
              <a:t>incredibly hard and confusing</a:t>
            </a:r>
            <a:r>
              <a:rPr lang="en-US" sz="3200" dirty="0">
                <a:latin typeface="Arial" panose="02080604020202020204" charset="0"/>
                <a:ea typeface="Roboto" pitchFamily="2" charset="0"/>
                <a:cs typeface="Arial" panose="02080604020202020204" charset="0"/>
              </a:rPr>
              <a:t>.</a:t>
            </a:r>
          </a:p>
          <a:p>
            <a:pPr marL="742950" indent="-514350">
              <a:spcBef>
                <a:spcPts val="0"/>
              </a:spcBef>
              <a:buFont typeface="+mj-lt"/>
              <a:buAutoNum type="arabicPeriod"/>
            </a:pPr>
            <a:endParaRPr lang="en-US" sz="3200"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200" dirty="0">
                <a:latin typeface="Arial" panose="02080604020202020204" charset="0"/>
                <a:ea typeface="Roboto" pitchFamily="2" charset="0"/>
                <a:cs typeface="Arial" panose="02080604020202020204" charset="0"/>
              </a:rPr>
              <a:t>Maintaining the self-confidence necessary to believe that you </a:t>
            </a:r>
            <a:r>
              <a:rPr lang="en-US" sz="3200" u="sng" dirty="0">
                <a:latin typeface="Arial" panose="02080604020202020204" charset="0"/>
                <a:ea typeface="Roboto" pitchFamily="2" charset="0"/>
                <a:cs typeface="Arial" panose="02080604020202020204" charset="0"/>
              </a:rPr>
              <a:t>CAN DO THIS</a:t>
            </a:r>
            <a:r>
              <a:rPr lang="en-US" sz="3200" dirty="0">
                <a:latin typeface="Arial" panose="02080604020202020204" charset="0"/>
                <a:ea typeface="Roboto" pitchFamily="2" charset="0"/>
                <a:cs typeface="Arial" panose="02080604020202020204" charset="0"/>
              </a:rPr>
              <a:t>.</a:t>
            </a: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762000"/>
            <a:ext cx="9144000" cy="4800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title"/>
          </p:nvPr>
        </p:nvSpPr>
        <p:spPr/>
        <p:txBody>
          <a:bodyPr numCol="1"/>
          <a:lstStyle/>
          <a:p>
            <a:r>
              <a:rPr lang="en-US" dirty="0"/>
              <a:t>Learning is “Frustrating”</a:t>
            </a:r>
          </a:p>
        </p:txBody>
      </p:sp>
      <p:sp>
        <p:nvSpPr>
          <p:cNvPr id="4" name="Content Placeholder 2"/>
          <p:cNvSpPr txBox="1"/>
          <p:nvPr/>
        </p:nvSpPr>
        <p:spPr>
          <a:xfrm>
            <a:off x="457200" y="8382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marL="0" indent="0">
              <a:buFont typeface="Arial" panose="02080604020202020204" charset="0"/>
              <a:buNone/>
            </a:pPr>
            <a:r>
              <a:rPr lang="en-US" dirty="0">
                <a:latin typeface="Arial" panose="02080604020202020204" charset="0"/>
                <a:cs typeface="Arial" panose="02080604020202020204" charset="0"/>
              </a:rPr>
              <a:t>“You can’t tell whether you’re learning something when you’re learning it—in fact, </a:t>
            </a:r>
            <a:r>
              <a:rPr lang="en-US" b="1" u="sng" dirty="0">
                <a:latin typeface="Arial" panose="02080604020202020204" charset="0"/>
                <a:cs typeface="Arial" panose="02080604020202020204" charset="0"/>
              </a:rPr>
              <a:t>learning feels a lot more like frustration</a:t>
            </a:r>
            <a:r>
              <a:rPr lang="en-US" dirty="0">
                <a:latin typeface="Arial" panose="02080604020202020204" charset="0"/>
                <a:cs typeface="Arial" panose="02080604020202020204" charset="0"/>
              </a:rPr>
              <a:t>.”</a:t>
            </a:r>
          </a:p>
          <a:p>
            <a:pPr marL="0" indent="0">
              <a:buFont typeface="Arial" panose="02080604020202020204" charset="0"/>
              <a:buNone/>
            </a:pPr>
            <a:endParaRPr lang="en-US" dirty="0">
              <a:latin typeface="Arial" panose="02080604020202020204" charset="0"/>
              <a:cs typeface="Arial" panose="02080604020202020204" charset="0"/>
            </a:endParaRPr>
          </a:p>
          <a:p>
            <a:pPr marL="0" indent="0">
              <a:buFont typeface="Arial" panose="02080604020202020204" charset="0"/>
              <a:buNone/>
            </a:pPr>
            <a:r>
              <a:rPr lang="en-US" dirty="0">
                <a:latin typeface="Arial" panose="02080604020202020204" charset="0"/>
                <a:cs typeface="Arial" panose="0208060402020202020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marL="0" indent="0">
              <a:buFont typeface="Arial" panose="02080604020202020204" charset="0"/>
              <a:buNone/>
            </a:pPr>
            <a:endParaRPr lang="en-US" sz="1600" dirty="0">
              <a:latin typeface="Arial" panose="02080604020202020204" charset="0"/>
              <a:cs typeface="Arial" panose="02080604020202020204" charset="0"/>
            </a:endParaRPr>
          </a:p>
          <a:p>
            <a:pPr marL="0" indent="0">
              <a:buFont typeface="Arial" panose="02080604020202020204" charset="0"/>
              <a:buNone/>
            </a:pPr>
            <a:r>
              <a:rPr lang="en-US" sz="1600" i="1" dirty="0">
                <a:latin typeface="Arial" panose="02080604020202020204" charset="0"/>
                <a:cs typeface="Arial" panose="02080604020202020204" charset="0"/>
              </a:rPr>
              <a:t>Jeff Dickey, Author of Write Modern Web Apps with the MEAN Stack: Mongo, Express, AngularJS, and Node.JS</a:t>
            </a: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6" name="Rectangle 5"/>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7" name="Content Placeholder 2"/>
          <p:cNvSpPr txBox="1"/>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spcBef>
                <a:spcPts val="0"/>
              </a:spcBef>
              <a:buFont typeface="Arial" panose="02080604020202020204" charset="0"/>
              <a:buNone/>
            </a:pPr>
            <a:r>
              <a:rPr lang="en-US" b="1" u="sng">
                <a:solidFill>
                  <a:schemeClr val="bg1"/>
                </a:solidFill>
                <a:latin typeface="Arial" panose="02080604020202020204" charset="0"/>
                <a:ea typeface="Roboto" pitchFamily="2" charset="0"/>
                <a:cs typeface="Arial" panose="02080604020202020204" charset="0"/>
              </a:rPr>
              <a:t>Throughout this course, always remember to:</a:t>
            </a:r>
          </a:p>
          <a:p>
            <a:pPr indent="0">
              <a:spcBef>
                <a:spcPts val="0"/>
              </a:spcBef>
              <a:buFont typeface="Arial" panose="02080604020202020204" charset="0"/>
              <a:buNone/>
            </a:pPr>
            <a:endParaRPr lang="en-US">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200" b="1" i="1">
                <a:solidFill>
                  <a:schemeClr val="bg1"/>
                </a:solidFill>
                <a:latin typeface="Arial" panose="02080604020202020204" charset="0"/>
                <a:ea typeface="Roboto" pitchFamily="2" charset="0"/>
                <a:cs typeface="Arial" panose="02080604020202020204" charset="0"/>
              </a:rPr>
              <a:t> Work Hard!!</a:t>
            </a:r>
          </a:p>
          <a:p>
            <a:pPr marL="742950" indent="-514350">
              <a:spcBef>
                <a:spcPts val="0"/>
              </a:spcBef>
              <a:buFont typeface="+mj-lt"/>
              <a:buAutoNum type="arabicPeriod"/>
            </a:pPr>
            <a:endParaRPr lang="en-US" sz="3200">
              <a:solidFill>
                <a:schemeClr val="bg1"/>
              </a:solidFill>
              <a:latin typeface="Arial" panose="02080604020202020204" charset="0"/>
              <a:ea typeface="Roboto" pitchFamily="2" charset="0"/>
              <a:cs typeface="Arial" panose="02080604020202020204" charset="0"/>
            </a:endParaRPr>
          </a:p>
          <a:p>
            <a:pPr marL="742950" indent="-514350" algn="ctr">
              <a:spcBef>
                <a:spcPts val="0"/>
              </a:spcBef>
              <a:buFont typeface="+mj-lt"/>
              <a:buAutoNum type="arabicPeriod"/>
            </a:pPr>
            <a:endParaRPr lang="en-US" sz="3200">
              <a:solidFill>
                <a:schemeClr val="bg1"/>
              </a:solidFill>
              <a:latin typeface="Arial" panose="02080604020202020204" charset="0"/>
              <a:ea typeface="Roboto" pitchFamily="2" charset="0"/>
              <a:cs typeface="Arial" panose="02080604020202020204" charset="0"/>
            </a:endParaRPr>
          </a:p>
          <a:p>
            <a:pPr indent="0">
              <a:spcBef>
                <a:spcPts val="0"/>
              </a:spcBef>
              <a:buFont typeface="Arial" panose="02080604020202020204" charset="0"/>
              <a:buNone/>
            </a:pPr>
            <a:endParaRPr lang="en-US" sz="320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GB" altLang="en-GB" sz="3200" dirty="0">
              <a:solidFill>
                <a:schemeClr val="bg1"/>
              </a:solidFill>
              <a:latin typeface="Arial" panose="02080604020202020204" charset="0"/>
              <a:ea typeface="Roboto" pitchFamily="2" charset="0"/>
              <a:cs typeface="Arial" panose="02080604020202020204" charset="0"/>
            </a:endParaRPr>
          </a:p>
        </p:txBody>
      </p:sp>
      <p:pic>
        <p:nvPicPr>
          <p:cNvPr id="8" name="Picture 2" descr="http://knote.com/wp-content/uploads/2015/02/Hard-work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113057" y="3429000"/>
            <a:ext cx="3042684" cy="30087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p:nvPr/>
        </p:nvSpPr>
        <p:spPr>
          <a:xfrm>
            <a:off x="443345" y="914400"/>
            <a:ext cx="8229600" cy="4525963"/>
          </a:xfrm>
          <a:prstGeom prst="rect">
            <a:avLst/>
          </a:prstGeom>
        </p:spPr>
        <p:txBody>
          <a:bodyPr vert="horz" lIns="91440" tIns="45720" rIns="91440" bIns="45720" numCol="1" rtlCol="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Font typeface="Arial" panose="02080604020202020204" charset="0"/>
              <a:buNone/>
            </a:pPr>
            <a:r>
              <a:rPr lang="en-US" sz="2800" b="1" u="sng" dirty="0">
                <a:solidFill>
                  <a:schemeClr val="bg1"/>
                </a:solidFill>
                <a:latin typeface="Arial" panose="02080604020202020204" charset="0"/>
                <a:ea typeface="Roboto" pitchFamily="2" charset="0"/>
                <a:cs typeface="Arial" panose="02080604020202020204" charset="0"/>
              </a:rPr>
              <a:t>Throughout this course, always remember to:</a:t>
            </a:r>
          </a:p>
          <a:p>
            <a:pPr marL="228600" indent="0">
              <a:spcBef>
                <a:spcPts val="0"/>
              </a:spcBef>
              <a:buFont typeface="Arial" panose="02080604020202020204" charset="0"/>
              <a:buNone/>
            </a:pPr>
            <a:endParaRPr lang="en-US" sz="28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600" i="1" dirty="0">
                <a:solidFill>
                  <a:schemeClr val="bg1"/>
                </a:solidFill>
                <a:latin typeface="Arial" panose="02080604020202020204" charset="0"/>
                <a:ea typeface="Roboto" pitchFamily="2" charset="0"/>
                <a:cs typeface="Arial" panose="02080604020202020204" charset="0"/>
              </a:rPr>
              <a:t> Work Hard!!</a:t>
            </a:r>
          </a:p>
          <a:p>
            <a:pPr marL="742950" indent="-514350">
              <a:spcBef>
                <a:spcPts val="0"/>
              </a:spcBef>
              <a:buFont typeface="+mj-lt"/>
              <a:buAutoNum type="arabicPeriod"/>
            </a:pPr>
            <a:endParaRPr lang="en-US" sz="36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600" b="1" i="1" dirty="0">
                <a:solidFill>
                  <a:schemeClr val="bg1"/>
                </a:solidFill>
                <a:latin typeface="Arial" panose="02080604020202020204" charset="0"/>
                <a:ea typeface="Roboto" pitchFamily="2" charset="0"/>
                <a:cs typeface="Arial" panose="0208060402020202020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80604020202020204" charset="0"/>
              <a:ea typeface="Roboto" pitchFamily="2" charset="0"/>
              <a:cs typeface="Arial" panose="02080604020202020204" charset="0"/>
            </a:endParaRPr>
          </a:p>
          <a:p>
            <a:pPr marL="228600" indent="0">
              <a:spcBef>
                <a:spcPts val="0"/>
              </a:spcBef>
              <a:buNone/>
            </a:pPr>
            <a:endParaRPr lang="en-US" sz="36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GB" altLang="en-GB" sz="3600" dirty="0">
              <a:solidFill>
                <a:schemeClr val="bg1"/>
              </a:solidFill>
              <a:latin typeface="Arial" panose="02080604020202020204" charset="0"/>
              <a:ea typeface="Roboto" pitchFamily="2" charset="0"/>
              <a:cs typeface="Arial" panose="02080604020202020204" charset="0"/>
            </a:endParaRPr>
          </a:p>
        </p:txBody>
      </p:sp>
      <p:pic>
        <p:nvPicPr>
          <p:cNvPr id="11" name="Picture 4" descr="http://cdn.meme.am/instances/57165550.jpg"/>
          <p:cNvPicPr>
            <a:picLocks noChangeAspect="1" noChangeArrowheads="1"/>
          </p:cNvPicPr>
          <p:nvPr/>
        </p:nvPicPr>
        <p:blipFill rotWithShape="1">
          <a:blip r:embed="rId3">
            <a:extLst>
              <a:ext uri="{28A0092B-C50C-407E-A947-70E740481C1C}">
                <a14:useLocalDpi xmlns:a14="http://schemas.microsoft.com/office/drawing/2010/main" val="0"/>
              </a:ext>
            </a:extLst>
          </a:blip>
          <a:srcRect b="3604"/>
          <a:stretch>
            <a:fillRect/>
          </a:stretch>
        </p:blipFill>
        <p:spPr>
          <a:xfrm>
            <a:off x="5548465" y="3810000"/>
            <a:ext cx="3607275" cy="26079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spcBef>
                <a:spcPts val="0"/>
              </a:spcBef>
              <a:buFont typeface="Arial" panose="02080604020202020204" charset="0"/>
              <a:buNone/>
            </a:pPr>
            <a:r>
              <a:rPr lang="en-US" b="1" u="sng" dirty="0">
                <a:solidFill>
                  <a:schemeClr val="bg1"/>
                </a:solidFill>
                <a:latin typeface="Arial" panose="02080604020202020204" charset="0"/>
                <a:ea typeface="Roboto" pitchFamily="2" charset="0"/>
                <a:cs typeface="Arial" panose="02080604020202020204" charset="0"/>
              </a:rPr>
              <a:t>Throughout this course, always remember to:</a:t>
            </a:r>
          </a:p>
          <a:p>
            <a:pPr indent="0">
              <a:spcBef>
                <a:spcPts val="0"/>
              </a:spcBef>
              <a:buFont typeface="Arial" panose="02080604020202020204" charset="0"/>
              <a:buNone/>
            </a:pPr>
            <a:endParaRPr lang="en-US"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600" i="1" dirty="0">
                <a:solidFill>
                  <a:schemeClr val="bg1"/>
                </a:solidFill>
                <a:latin typeface="Arial" panose="02080604020202020204" charset="0"/>
                <a:ea typeface="Roboto" pitchFamily="2" charset="0"/>
                <a:cs typeface="Arial" panose="02080604020202020204" charset="0"/>
              </a:rPr>
              <a:t> Work Hard!!</a:t>
            </a:r>
          </a:p>
          <a:p>
            <a:pPr marL="742950" indent="-514350">
              <a:spcBef>
                <a:spcPts val="0"/>
              </a:spcBef>
              <a:buFont typeface="+mj-lt"/>
              <a:buAutoNum type="arabicPeriod"/>
            </a:pPr>
            <a:endParaRPr lang="en-US" sz="36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600" i="1" dirty="0">
                <a:solidFill>
                  <a:schemeClr val="bg1"/>
                </a:solidFill>
                <a:latin typeface="Arial" panose="02080604020202020204" charset="0"/>
                <a:ea typeface="Roboto" pitchFamily="2" charset="0"/>
                <a:cs typeface="Arial" panose="0208060402020202020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600" b="1">
                <a:solidFill>
                  <a:schemeClr val="bg1"/>
                </a:solidFill>
                <a:latin typeface="Arial" panose="02080604020202020204" charset="0"/>
                <a:ea typeface="Roboto" pitchFamily="2" charset="0"/>
                <a:cs typeface="Arial" panose="02080604020202020204" charset="0"/>
              </a:rPr>
              <a:t> </a:t>
            </a:r>
            <a:r>
              <a:rPr lang="en-US" sz="3600" b="1" i="1">
                <a:solidFill>
                  <a:schemeClr val="bg1"/>
                </a:solidFill>
                <a:latin typeface="Arial" panose="02080604020202020204" charset="0"/>
                <a:ea typeface="Roboto" pitchFamily="2" charset="0"/>
                <a:cs typeface="Arial" panose="02080604020202020204" charset="0"/>
              </a:rPr>
              <a:t>Trust yourself</a:t>
            </a:r>
          </a:p>
          <a:p>
            <a:pPr marL="742950" indent="-514350">
              <a:spcBef>
                <a:spcPts val="0"/>
              </a:spcBef>
              <a:buFont typeface="+mj-lt"/>
              <a:buAutoNum type="arabicPeriod"/>
            </a:pPr>
            <a:endParaRPr lang="en-US" sz="36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GB" altLang="en-GB" sz="3600" dirty="0">
              <a:solidFill>
                <a:schemeClr val="bg1"/>
              </a:solidFill>
              <a:latin typeface="Arial" panose="02080604020202020204" charset="0"/>
              <a:ea typeface="Roboto" pitchFamily="2" charset="0"/>
              <a:cs typeface="Arial" panose="02080604020202020204" charset="0"/>
            </a:endParaRPr>
          </a:p>
        </p:txBody>
      </p:sp>
      <p:pic>
        <p:nvPicPr>
          <p:cNvPr id="11" name="Picture 8" descr="http://www.quickmeme.com/img/b1/b1863ec001f174e2d9a3cc0ad89aad0cbf78ddd297256b891bd8ff4662f3f044.jpg"/>
          <p:cNvPicPr>
            <a:picLocks noChangeAspect="1" noChangeArrowheads="1"/>
          </p:cNvPicPr>
          <p:nvPr/>
        </p:nvPicPr>
        <p:blipFill rotWithShape="1">
          <a:blip r:embed="rId3">
            <a:extLst>
              <a:ext uri="{28A0092B-C50C-407E-A947-70E740481C1C}">
                <a14:useLocalDpi xmlns:a14="http://schemas.microsoft.com/office/drawing/2010/main" val="0"/>
              </a:ext>
            </a:extLst>
          </a:blip>
          <a:srcRect t="2868" b="2857"/>
          <a:stretch>
            <a:fillRect/>
          </a:stretch>
        </p:blipFill>
        <p:spPr>
          <a:xfrm>
            <a:off x="5559444" y="3917921"/>
            <a:ext cx="3584556" cy="2514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r>
              <a:rPr lang="is-IS" dirty="0"/>
              <a:t>…</a:t>
            </a:r>
            <a:endParaRPr lang="en-US" dirty="0"/>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p:nvPr/>
        </p:nvSpPr>
        <p:spPr>
          <a:xfrm>
            <a:off x="920270" y="4222187"/>
            <a:ext cx="7315200" cy="1370918"/>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lgn="ctr">
              <a:spcBef>
                <a:spcPts val="0"/>
              </a:spcBef>
              <a:buFont typeface="Arial" panose="02080604020202020204" charset="0"/>
              <a:buNone/>
            </a:pPr>
            <a:r>
              <a:rPr lang="en-US" altLang="en-GB" sz="3600" i="1" dirty="0">
                <a:solidFill>
                  <a:schemeClr val="bg1"/>
                </a:solidFill>
                <a:latin typeface="Arial" panose="02080604020202020204" charset="0"/>
                <a:ea typeface="Roboto" pitchFamily="2" charset="0"/>
                <a:cs typeface="Arial" panose="02080604020202020204" charset="0"/>
              </a:rPr>
              <a:t>If you want to go fast, go alone. </a:t>
            </a:r>
          </a:p>
          <a:p>
            <a:pPr indent="0" algn="ctr">
              <a:spcBef>
                <a:spcPts val="0"/>
              </a:spcBef>
              <a:buFont typeface="Arial" panose="02080604020202020204" charset="0"/>
              <a:buNone/>
            </a:pPr>
            <a:r>
              <a:rPr lang="en-US" altLang="en-GB" sz="3600" i="1" dirty="0">
                <a:solidFill>
                  <a:schemeClr val="bg1"/>
                </a:solidFill>
                <a:latin typeface="Arial" panose="02080604020202020204" charset="0"/>
                <a:ea typeface="Roboto" pitchFamily="2" charset="0"/>
                <a:cs typeface="Arial" panose="02080604020202020204" charset="0"/>
              </a:rPr>
              <a:t>If you want to go far, go in a team.</a:t>
            </a:r>
            <a:endParaRPr lang="en-GB" altLang="en-GB" sz="3600" i="1" dirty="0">
              <a:solidFill>
                <a:schemeClr val="bg1"/>
              </a:solidFill>
              <a:latin typeface="Arial" panose="02080604020202020204" charset="0"/>
              <a:ea typeface="Roboto" pitchFamily="2" charset="0"/>
              <a:cs typeface="Arial" panose="0208060402020202020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167" y="838200"/>
            <a:ext cx="5049406" cy="3262092"/>
          </a:xfrm>
          <a:prstGeom prst="rect">
            <a:avLst/>
          </a:prstGeom>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numCol="1">
            <a:normAutofit/>
          </a:bodyPr>
          <a:lstStyle/>
          <a:p>
            <a:r>
              <a:rPr lang="en-US" dirty="0"/>
              <a:t>Google Fu – The Most Important Skill of All</a:t>
            </a:r>
          </a:p>
        </p:txBody>
      </p:sp>
      <p:sp>
        <p:nvSpPr>
          <p:cNvPr id="3" name="Rectangle 2"/>
          <p:cNvSpPr/>
          <p:nvPr/>
        </p:nvSpPr>
        <p:spPr>
          <a:xfrm>
            <a:off x="2667000" y="5638800"/>
            <a:ext cx="4519186" cy="646331"/>
          </a:xfrm>
          <a:prstGeom prst="rect">
            <a:avLst/>
          </a:prstGeom>
        </p:spPr>
        <p:txBody>
          <a:bodyPr wrap="none" numCol="1">
            <a:spAutoFit/>
          </a:bodyPr>
          <a:lstStyle/>
          <a:p>
            <a:r>
              <a:rPr lang="en-US" sz="3600" b="1" dirty="0">
                <a:latin typeface="Arial" panose="02080604020202020204" charset="0"/>
                <a:cs typeface="Arial" panose="02080604020202020204" charset="0"/>
                <a:hlinkClick r:id="rId3"/>
              </a:rPr>
              <a:t>What is Google Fu?</a:t>
            </a:r>
            <a:endParaRPr lang="en-US" sz="3600" b="1" dirty="0">
              <a:latin typeface="Arial" panose="02080604020202020204" charset="0"/>
              <a:cs typeface="Arial" panose="02080604020202020204" charset="0"/>
            </a:endParaRPr>
          </a:p>
        </p:txBody>
      </p:sp>
      <p:pic>
        <p:nvPicPr>
          <p:cNvPr id="5" name="Picture 4">
            <a:extLst>
              <a:ext uri="{FF2B5EF4-FFF2-40B4-BE49-F238E27FC236}">
                <a16:creationId xmlns:a16="http://schemas.microsoft.com/office/drawing/2014/main" id="{C59E62DA-17CA-4DAA-A9EF-F6F12F9BEA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286000"/>
            <a:ext cx="9144000" cy="2286000"/>
          </a:xfrm>
          <a:prstGeom prst="rect">
            <a:avLst/>
          </a:prstGeom>
        </p:spPr>
      </p:pic>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Course Structure</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 … ?</a:t>
            </a:r>
          </a:p>
        </p:txBody>
      </p:sp>
      <p:sp>
        <p:nvSpPr>
          <p:cNvPr id="5" name="Shape 70"/>
          <p:cNvSpPr txBox="1"/>
          <p:nvPr/>
        </p:nvSpPr>
        <p:spPr>
          <a:xfrm>
            <a:off x="196850" y="760690"/>
            <a:ext cx="8947150" cy="5676985"/>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US" sz="2800" b="1" u="sng" dirty="0">
                <a:latin typeface="Arial" panose="02080604020202020204" charset="0"/>
                <a:ea typeface="Roboto" pitchFamily="2" charset="0"/>
                <a:cs typeface="Arial" panose="02080604020202020204" charset="0"/>
              </a:rPr>
              <a:t>Your Name Here</a:t>
            </a:r>
            <a:endParaRPr lang="en-GB" altLang="en-GB" sz="2800" b="1" u="sng"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b="1" dirty="0">
              <a:latin typeface="Arial" panose="02080604020202020204" charset="0"/>
              <a:ea typeface="Roboto" pitchFamily="2" charset="0"/>
              <a:cs typeface="Arial" panose="02080604020202020204" charset="0"/>
            </a:endParaRPr>
          </a:p>
          <a:p>
            <a:pPr marL="685800" indent="-457200">
              <a:spcBef>
                <a:spcPts val="0"/>
              </a:spcBef>
            </a:pPr>
            <a:r>
              <a:rPr lang="en-US" sz="2800" dirty="0">
                <a:latin typeface="Arial" panose="02080604020202020204" charset="0"/>
                <a:ea typeface="Roboto" pitchFamily="2" charset="0"/>
                <a:cs typeface="Arial" panose="02080604020202020204" charset="0"/>
              </a:rPr>
              <a:t>&lt;insert education or experience tidbit&gt;</a:t>
            </a: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US" sz="2800" dirty="0">
                <a:latin typeface="Arial" panose="02080604020202020204" charset="0"/>
                <a:ea typeface="Roboto" pitchFamily="2" charset="0"/>
                <a:cs typeface="Arial" panose="02080604020202020204" charset="0"/>
              </a:rPr>
              <a:t>&lt;insert education or experience tidbit&gt;</a:t>
            </a: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Over </a:t>
            </a:r>
            <a:r>
              <a:rPr lang="en-US" sz="2800" dirty="0">
                <a:latin typeface="Arial" panose="02080604020202020204" charset="0"/>
                <a:ea typeface="Roboto" pitchFamily="2" charset="0"/>
                <a:cs typeface="Arial" panose="02080604020202020204" charset="0"/>
              </a:rPr>
              <a:t>&lt;#&gt;</a:t>
            </a:r>
            <a:r>
              <a:rPr lang="en-GB" altLang="en-GB" sz="2800" dirty="0">
                <a:latin typeface="Arial" panose="02080604020202020204" charset="0"/>
                <a:ea typeface="Roboto" pitchFamily="2" charset="0"/>
                <a:cs typeface="Arial" panose="02080604020202020204" charset="0"/>
              </a:rPr>
              <a:t> years coding, </a:t>
            </a:r>
            <a:r>
              <a:rPr lang="en-GB" altLang="en-GB" sz="1500" dirty="0">
                <a:latin typeface="Arial" panose="02080604020202020204" charset="0"/>
                <a:ea typeface="Roboto" pitchFamily="2" charset="0"/>
                <a:cs typeface="Arial" panose="02080604020202020204" charset="0"/>
              </a:rPr>
              <a:t>(with plenty of experience being a n00b at it.)</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228600" indent="0">
              <a:spcBef>
                <a:spcPts val="0"/>
              </a:spcBef>
              <a:buNone/>
            </a:pPr>
            <a:endParaRPr lang="en-GB" altLang="en-GB" sz="2800" b="1" dirty="0">
              <a:latin typeface="Arial" panose="02080604020202020204" charset="0"/>
              <a:ea typeface="Roboto" pitchFamily="2" charset="0"/>
              <a:cs typeface="Arial" panose="02080604020202020204" charset="0"/>
            </a:endParaRPr>
          </a:p>
        </p:txBody>
      </p:sp>
      <p:sp>
        <p:nvSpPr>
          <p:cNvPr id="7" name="Rectangle 6"/>
          <p:cNvSpPr/>
          <p:nvPr/>
        </p:nvSpPr>
        <p:spPr>
          <a:xfrm>
            <a:off x="3429000" y="4326923"/>
            <a:ext cx="5726741" cy="1323439"/>
          </a:xfrm>
          <a:prstGeom prst="rect">
            <a:avLst/>
          </a:prstGeom>
        </p:spPr>
        <p:txBody>
          <a:bodyPr wrap="square" numCol="1">
            <a:spAutoFit/>
          </a:bodyPr>
          <a:lstStyle/>
          <a:p>
            <a:pPr marL="685800" indent="-457200">
              <a:spcBef>
                <a:spcPts val="0"/>
              </a:spcBef>
              <a:buFont typeface="Arial" panose="02080604020202020204" charset="0"/>
              <a:buChar char="•"/>
            </a:pPr>
            <a:r>
              <a:rPr lang="en-US" sz="3000" i="1" dirty="0">
                <a:latin typeface="Arial" panose="02080604020202020204" charset="0"/>
                <a:ea typeface="Roboto" pitchFamily="2" charset="0"/>
                <a:cs typeface="Arial" panose="02080604020202020204" charset="0"/>
              </a:rPr>
              <a:t>&lt;personal fact&gt;</a:t>
            </a:r>
            <a:endParaRPr lang="en-GB" altLang="en-GB" sz="3000" dirty="0">
              <a:latin typeface="Arial" panose="02080604020202020204" charset="0"/>
              <a:ea typeface="Roboto" pitchFamily="2" charset="0"/>
              <a:cs typeface="Arial" panose="02080604020202020204" charset="0"/>
            </a:endParaRPr>
          </a:p>
          <a:p>
            <a:pPr marL="685800" indent="-457200">
              <a:spcBef>
                <a:spcPts val="0"/>
              </a:spcBef>
              <a:buFont typeface="Arial" panose="02080604020202020204" charset="0"/>
              <a:buChar char="•"/>
            </a:pPr>
            <a:endParaRPr lang="en-GB" altLang="en-GB" sz="3000" dirty="0">
              <a:latin typeface="Arial" panose="02080604020202020204" charset="0"/>
              <a:ea typeface="Roboto" pitchFamily="2" charset="0"/>
              <a:cs typeface="Arial" panose="02080604020202020204" charset="0"/>
            </a:endParaRPr>
          </a:p>
          <a:p>
            <a:pPr marL="685800" indent="-457200">
              <a:spcBef>
                <a:spcPts val="0"/>
              </a:spcBef>
              <a:buFont typeface="Arial" panose="02080604020202020204" charset="0"/>
              <a:buChar char="•"/>
            </a:pPr>
            <a:r>
              <a:rPr lang="en-GB" altLang="en-GB" sz="2000" dirty="0">
                <a:latin typeface="Arial" panose="02080604020202020204" charset="0"/>
                <a:ea typeface="Roboto" pitchFamily="2" charset="0"/>
                <a:cs typeface="Arial" panose="02080604020202020204" charset="0"/>
              </a:rPr>
              <a:t>Secretly, </a:t>
            </a:r>
            <a:r>
              <a:rPr lang="en-US" sz="2000" dirty="0">
                <a:latin typeface="Arial" panose="02080604020202020204" charset="0"/>
                <a:ea typeface="Roboto" pitchFamily="2" charset="0"/>
                <a:cs typeface="Arial" panose="02080604020202020204" charset="0"/>
              </a:rPr>
              <a:t>a &lt;funny fact about yourself&gt;</a:t>
            </a:r>
            <a:endParaRPr lang="en-GB" altLang="en-GB" sz="2000" dirty="0">
              <a:latin typeface="Arial" panose="02080604020202020204" charset="0"/>
              <a:ea typeface="Roboto" pitchFamily="2" charset="0"/>
              <a:cs typeface="Arial" panose="02080604020202020204" charset="0"/>
            </a:endParaRPr>
          </a:p>
        </p:txBody>
      </p:sp>
      <p:sp>
        <p:nvSpPr>
          <p:cNvPr id="8" name="TextBox 7"/>
          <p:cNvSpPr txBox="1"/>
          <p:nvPr/>
        </p:nvSpPr>
        <p:spPr>
          <a:xfrm>
            <a:off x="870741" y="4803976"/>
            <a:ext cx="1832489" cy="369332"/>
          </a:xfrm>
          <a:prstGeom prst="rect">
            <a:avLst/>
          </a:prstGeom>
          <a:noFill/>
        </p:spPr>
        <p:txBody>
          <a:bodyPr wrap="none" numCol="1" rtlCol="0">
            <a:spAutoFit/>
          </a:bodyPr>
          <a:lstStyle/>
          <a:p>
            <a:r>
              <a:rPr lang="en-US" dirty="0"/>
              <a:t>Insert image here</a:t>
            </a:r>
          </a:p>
        </p:txBody>
      </p:sp>
      <p:sp>
        <p:nvSpPr>
          <p:cNvPr id="6" name="Rectangle 5"/>
          <p:cNvSpPr/>
          <p:nvPr/>
        </p:nvSpPr>
        <p:spPr>
          <a:xfrm>
            <a:off x="304800" y="3962400"/>
            <a:ext cx="3124200" cy="213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3600" b="1" dirty="0">
                <a:latin typeface="Arial" panose="02080604020202020204" charset="0"/>
                <a:cs typeface="Arial" panose="02080604020202020204" charset="0"/>
              </a:rPr>
              <a:t>Insert image of you here</a:t>
            </a: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4" name="Shape 70"/>
          <p:cNvSpPr txBox="1"/>
          <p:nvPr/>
        </p:nvSpPr>
        <p:spPr>
          <a:xfrm>
            <a:off x="98425" y="747991"/>
            <a:ext cx="8947150" cy="556820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800" dirty="0">
                <a:latin typeface="Arial" panose="02080604020202020204" charset="0"/>
                <a:ea typeface="Roboto" pitchFamily="2" charset="0"/>
                <a:cs typeface="Arial" panose="02080604020202020204" charset="0"/>
              </a:rPr>
              <a:t>For each class we’ll run through the following:</a:t>
            </a:r>
          </a:p>
          <a:p>
            <a:pPr marL="228600" indent="0">
              <a:spcBef>
                <a:spcPts val="0"/>
              </a:spcBef>
              <a:buNone/>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Set Objectives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Brief Background Lecture</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Watch Me / Coding Demos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Code Discussions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In-Class Exercises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Project Work</a:t>
            </a: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5" name="Shape 70"/>
          <p:cNvSpPr txBox="1"/>
          <p:nvPr/>
        </p:nvSpPr>
        <p:spPr>
          <a:xfrm>
            <a:off x="98425" y="747991"/>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800" dirty="0">
                <a:latin typeface="Arial" panose="02080604020202020204" charset="0"/>
                <a:ea typeface="Roboto" pitchFamily="2" charset="0"/>
                <a:cs typeface="Arial" panose="02080604020202020204" charset="0"/>
              </a:rPr>
              <a:t>For each class we’ll run through the following:</a:t>
            </a:r>
          </a:p>
          <a:p>
            <a:pPr marL="228600" indent="0">
              <a:spcBef>
                <a:spcPts val="0"/>
              </a:spcBef>
              <a:buNone/>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Set Objectives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Brief Background Lecture</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Watch Me / Coding Demos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Code Discussions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In-Class Exercises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Project Work</a:t>
            </a:r>
          </a:p>
        </p:txBody>
      </p:sp>
      <p:sp>
        <p:nvSpPr>
          <p:cNvPr id="6" name="Rectangle 5"/>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7" name="TextBox 6"/>
          <p:cNvSpPr txBox="1"/>
          <p:nvPr/>
        </p:nvSpPr>
        <p:spPr>
          <a:xfrm>
            <a:off x="4114800" y="4770099"/>
            <a:ext cx="4977645" cy="523220"/>
          </a:xfrm>
          <a:prstGeom prst="rect">
            <a:avLst/>
          </a:prstGeom>
          <a:noFill/>
        </p:spPr>
        <p:txBody>
          <a:bodyPr wrap="none" numCol="1" rtlCol="0">
            <a:spAutoFit/>
          </a:bodyPr>
          <a:lstStyle/>
          <a:p>
            <a:pPr algn="ctr"/>
            <a:r>
              <a:rPr lang="en-US" sz="2800" b="1" u="sng" dirty="0">
                <a:solidFill>
                  <a:srgbClr val="C00000"/>
                </a:solidFill>
                <a:latin typeface="Arial" panose="02080604020202020204" charset="0"/>
                <a:cs typeface="Arial" panose="02080604020202020204" charset="0"/>
              </a:rPr>
              <a:t>The Super Important Stuff!!!</a:t>
            </a:r>
          </a:p>
        </p:txBody>
      </p:sp>
      <p:sp>
        <p:nvSpPr>
          <p:cNvPr id="8" name="TextBox 7"/>
          <p:cNvSpPr txBox="1"/>
          <p:nvPr/>
        </p:nvSpPr>
        <p:spPr>
          <a:xfrm>
            <a:off x="4779502" y="5364612"/>
            <a:ext cx="3648243" cy="523220"/>
          </a:xfrm>
          <a:prstGeom prst="rect">
            <a:avLst/>
          </a:prstGeom>
          <a:noFill/>
        </p:spPr>
        <p:txBody>
          <a:bodyPr wrap="none" numCol="1" rtlCol="0">
            <a:spAutoFit/>
          </a:bodyPr>
          <a:lstStyle/>
          <a:p>
            <a:pPr algn="ctr"/>
            <a:r>
              <a:rPr lang="en-US" sz="2800" i="1" dirty="0">
                <a:solidFill>
                  <a:srgbClr val="C00000"/>
                </a:solidFill>
                <a:latin typeface="Arial" panose="02080604020202020204" charset="0"/>
                <a:cs typeface="Arial" panose="02080604020202020204" charset="0"/>
              </a:rPr>
              <a:t>i.e. Always be coding!</a:t>
            </a: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Pre-Work</a:t>
            </a: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Software Checklist</a:t>
            </a:r>
          </a:p>
        </p:txBody>
      </p:sp>
      <p:sp>
        <p:nvSpPr>
          <p:cNvPr id="4" name="Shape 70"/>
          <p:cNvSpPr txBox="1"/>
          <p:nvPr/>
        </p:nvSpPr>
        <p:spPr>
          <a:xfrm>
            <a:off x="98425" y="747990"/>
            <a:ext cx="8947150" cy="53480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endParaRPr lang="en-GB" altLang="en-GB" sz="1500" b="1" dirty="0">
              <a:latin typeface="Arial" panose="02080604020202020204" charset="0"/>
              <a:ea typeface="Roboto" pitchFamily="2" charset="0"/>
              <a:cs typeface="Arial" panose="02080604020202020204" charset="0"/>
            </a:endParaRPr>
          </a:p>
          <a:p>
            <a:pPr marL="228600" indent="0">
              <a:spcBef>
                <a:spcPts val="0"/>
              </a:spcBef>
              <a:buNone/>
            </a:pPr>
            <a:r>
              <a:rPr lang="en-GB" altLang="en-GB" sz="2800" dirty="0">
                <a:latin typeface="Arial" panose="02080604020202020204" charset="0"/>
                <a:ea typeface="Roboto" pitchFamily="2" charset="0"/>
                <a:cs typeface="Arial" panose="02080604020202020204" charset="0"/>
              </a:rPr>
              <a:t>At this point, you should have each of these installed:</a:t>
            </a: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Slack </a:t>
            </a:r>
          </a:p>
          <a:p>
            <a:pPr marL="685800" indent="-457200">
              <a:spcBef>
                <a:spcPts val="0"/>
              </a:spcBef>
              <a:buFont typeface="Wingdings" charset="2"/>
              <a:buChar char="q"/>
            </a:pPr>
            <a:r>
              <a:rPr lang="en-GB" altLang="en-GB" sz="2800">
                <a:latin typeface="Arial" panose="02080604020202020204" charset="0"/>
                <a:ea typeface="Roboto" pitchFamily="2" charset="0"/>
                <a:cs typeface="Arial" panose="02080604020202020204" charset="0"/>
              </a:rPr>
              <a:t> Visual Studio Code</a:t>
            </a: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Git for Version Control</a:t>
            </a: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Git Bash (Windows) or Terminal (Mac)</a:t>
            </a: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Node.js</a:t>
            </a: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a:t>
            </a:r>
            <a:r>
              <a:rPr lang="en-GB" altLang="en-GB" sz="2800" dirty="0" err="1">
                <a:latin typeface="Arial" panose="02080604020202020204" charset="0"/>
                <a:ea typeface="Roboto" pitchFamily="2" charset="0"/>
                <a:cs typeface="Arial" panose="02080604020202020204" charset="0"/>
              </a:rPr>
              <a:t>Heroku</a:t>
            </a:r>
            <a:r>
              <a:rPr lang="en-GB" altLang="en-GB" sz="2800" dirty="0">
                <a:latin typeface="Arial" panose="02080604020202020204" charset="0"/>
                <a:ea typeface="Roboto" pitchFamily="2" charset="0"/>
                <a:cs typeface="Arial" panose="02080604020202020204" charset="0"/>
              </a:rPr>
              <a:t>-CLI</a:t>
            </a:r>
          </a:p>
          <a:p>
            <a:pPr marL="685800" indent="-457200">
              <a:spcBef>
                <a:spcPts val="0"/>
              </a:spcBef>
              <a:buFont typeface="Wingdings" charset="2"/>
              <a:buChar char="q"/>
            </a:pPr>
            <a:r>
              <a:rPr lang="en-US" sz="2800" dirty="0">
                <a:latin typeface="Arial" panose="02080604020202020204" charset="0"/>
                <a:ea typeface="Roboto" pitchFamily="2" charset="0"/>
                <a:cs typeface="Arial" panose="02080604020202020204" charset="0"/>
              </a:rPr>
              <a:t> </a:t>
            </a:r>
            <a:r>
              <a:rPr lang="en-GB" altLang="en-GB" sz="2800" dirty="0">
                <a:latin typeface="Arial" panose="02080604020202020204" charset="0"/>
                <a:ea typeface="Roboto" pitchFamily="2" charset="0"/>
                <a:cs typeface="Arial" panose="02080604020202020204" charset="0"/>
              </a:rPr>
              <a:t>Google Chrome</a:t>
            </a: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Accounts Checklist</a:t>
            </a:r>
          </a:p>
        </p:txBody>
      </p:sp>
      <p:sp>
        <p:nvSpPr>
          <p:cNvPr id="5" name="Shape 70"/>
          <p:cNvSpPr txBox="1"/>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800" dirty="0">
                <a:latin typeface="Arial" panose="02080604020202020204" charset="0"/>
                <a:ea typeface="Roboto" pitchFamily="2" charset="0"/>
                <a:cs typeface="Arial" panose="02080604020202020204" charset="0"/>
              </a:rPr>
              <a:t>You should also now have accounts for:</a:t>
            </a: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GitHub (with SSH Integration)</a:t>
            </a:r>
          </a:p>
          <a:p>
            <a:pPr marL="685800" indent="-457200">
              <a:spcBef>
                <a:spcPts val="0"/>
              </a:spcBef>
              <a:buFont typeface="Wingdings" charset="2"/>
              <a:buChar char="q"/>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Heroku</a:t>
            </a:r>
          </a:p>
          <a:p>
            <a:pPr marL="685800" indent="-457200">
              <a:spcBef>
                <a:spcPts val="0"/>
              </a:spcBef>
              <a:buFont typeface="Wingdings" charset="2"/>
              <a:buChar char="q"/>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LinkedIn</a:t>
            </a:r>
          </a:p>
          <a:p>
            <a:pPr marL="685800" indent="-457200">
              <a:spcBef>
                <a:spcPts val="0"/>
              </a:spcBef>
              <a:buFont typeface="Wingdings" charset="2"/>
              <a:buChar char="q"/>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Stack Overflow</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Self-Check</a:t>
            </a:r>
          </a:p>
        </p:txBody>
      </p:sp>
      <p:sp>
        <p:nvSpPr>
          <p:cNvPr id="4" name="Shape 70"/>
          <p:cNvSpPr txBox="1"/>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800" dirty="0">
                <a:latin typeface="Arial" panose="02080604020202020204" charset="0"/>
                <a:ea typeface="Roboto" pitchFamily="2" charset="0"/>
                <a:cs typeface="Arial" panose="02080604020202020204" charset="0"/>
              </a:rPr>
              <a:t>Let’s do some quick checks of the following</a:t>
            </a: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ü"/>
            </a:pPr>
            <a:r>
              <a:rPr lang="en-GB" altLang="en-GB" sz="2800" dirty="0">
                <a:latin typeface="Arial" panose="02080604020202020204" charset="0"/>
                <a:ea typeface="Roboto" pitchFamily="2" charset="0"/>
                <a:cs typeface="Arial" panose="02080604020202020204" charset="0"/>
              </a:rPr>
              <a:t>Sublime Check</a:t>
            </a:r>
          </a:p>
          <a:p>
            <a:pPr marL="685800" indent="-457200">
              <a:spcBef>
                <a:spcPts val="0"/>
              </a:spcBef>
              <a:buFont typeface="Wingdings" charset="2"/>
              <a:buChar char="ü"/>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ü"/>
            </a:pPr>
            <a:r>
              <a:rPr lang="en-GB" altLang="en-GB" sz="2800" dirty="0">
                <a:latin typeface="Arial" panose="02080604020202020204" charset="0"/>
                <a:ea typeface="Roboto" pitchFamily="2" charset="0"/>
                <a:cs typeface="Arial" panose="02080604020202020204" charset="0"/>
              </a:rPr>
              <a:t>Git Bash / Terminal Check</a:t>
            </a:r>
          </a:p>
          <a:p>
            <a:pPr marL="685800" indent="-457200">
              <a:spcBef>
                <a:spcPts val="0"/>
              </a:spcBef>
              <a:buFont typeface="Wingdings" charset="2"/>
              <a:buChar char="ü"/>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ü"/>
            </a:pPr>
            <a:r>
              <a:rPr lang="en-GB" altLang="en-GB" sz="2800" dirty="0">
                <a:latin typeface="Arial" panose="02080604020202020204" charset="0"/>
                <a:ea typeface="Roboto" pitchFamily="2" charset="0"/>
                <a:cs typeface="Arial" panose="02080604020202020204" charset="0"/>
              </a:rPr>
              <a:t>Node Check</a:t>
            </a:r>
          </a:p>
          <a:p>
            <a:pPr marL="685800" indent="-457200">
              <a:spcBef>
                <a:spcPts val="0"/>
              </a:spcBef>
              <a:buFont typeface="Wingdings" charset="2"/>
              <a:buChar char="ü"/>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ü"/>
            </a:pPr>
            <a:r>
              <a:rPr lang="en-GB" altLang="en-GB" sz="2800" dirty="0">
                <a:latin typeface="Arial" panose="02080604020202020204" charset="0"/>
                <a:ea typeface="Roboto" pitchFamily="2" charset="0"/>
                <a:cs typeface="Arial" panose="02080604020202020204" charset="0"/>
              </a:rPr>
              <a:t>Git Check</a:t>
            </a:r>
          </a:p>
          <a:p>
            <a:pPr marL="685800" indent="-457200">
              <a:spcBef>
                <a:spcPts val="0"/>
              </a:spcBef>
              <a:buFont typeface="Wingdings" charset="2"/>
              <a:buChar char="ü"/>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ü"/>
            </a:pPr>
            <a:r>
              <a:rPr lang="en-GB" altLang="en-GB" sz="2800" dirty="0">
                <a:latin typeface="Arial" panose="02080604020202020204" charset="0"/>
                <a:ea typeface="Roboto" pitchFamily="2" charset="0"/>
                <a:cs typeface="Arial" panose="02080604020202020204" charset="0"/>
              </a:rPr>
              <a:t>Heroku Check</a:t>
            </a:r>
          </a:p>
          <a:p>
            <a:pPr marL="685800" indent="-457200">
              <a:spcBef>
                <a:spcPts val="0"/>
              </a:spcBef>
              <a:buFont typeface="Wingdings" charset="2"/>
              <a:buChar char="q"/>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the Modern Web</a:t>
            </a:r>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4" name="Picture 3">
            <a:extLst>
              <a:ext uri="{FF2B5EF4-FFF2-40B4-BE49-F238E27FC236}">
                <a16:creationId xmlns:a16="http://schemas.microsoft.com/office/drawing/2014/main" id="{2C83EAA4-FC02-4E9C-A4B1-8C015EBB8B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762000"/>
            <a:ext cx="5562600" cy="5562600"/>
          </a:xfrm>
          <a:prstGeom prst="rect">
            <a:avLst/>
          </a:prstGeom>
        </p:spPr>
      </p:pic>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“Magic” of YouTube</a:t>
            </a:r>
          </a:p>
        </p:txBody>
      </p:sp>
      <p:pic>
        <p:nvPicPr>
          <p:cNvPr id="4" name="Picture 3"/>
          <p:cNvPicPr>
            <a:picLocks noChangeAspect="1"/>
          </p:cNvPicPr>
          <p:nvPr/>
        </p:nvPicPr>
        <p:blipFill>
          <a:blip r:embed="rId3"/>
          <a:stretch>
            <a:fillRect/>
          </a:stretch>
        </p:blipFill>
        <p:spPr>
          <a:xfrm>
            <a:off x="1143000" y="802186"/>
            <a:ext cx="7206085" cy="5573668"/>
          </a:xfrm>
          <a:prstGeom prst="rect">
            <a:avLst/>
          </a:prstGeom>
        </p:spPr>
      </p:pic>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6" name="Rectangle 5"/>
          <p:cNvSpPr/>
          <p:nvPr/>
        </p:nvSpPr>
        <p:spPr>
          <a:xfrm>
            <a:off x="0" y="4923129"/>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7" name="Rectangle 6"/>
          <p:cNvSpPr/>
          <p:nvPr/>
        </p:nvSpPr>
        <p:spPr>
          <a:xfrm>
            <a:off x="179712" y="5022270"/>
            <a:ext cx="8796315" cy="1323439"/>
          </a:xfrm>
          <a:prstGeom prst="rect">
            <a:avLst/>
          </a:prstGeom>
        </p:spPr>
        <p:txBody>
          <a:bodyPr wrap="square" numCol="1">
            <a:spAutoFit/>
          </a:bodyPr>
          <a:lstStyle/>
          <a:p>
            <a:pPr marL="342900" indent="-342900">
              <a:buFont typeface="Arial" panose="02080604020202020204" charset="0"/>
              <a:buChar char="•"/>
            </a:pPr>
            <a:r>
              <a:rPr lang="en-US" sz="2000" dirty="0">
                <a:solidFill>
                  <a:schemeClr val="bg1"/>
                </a:solidFill>
                <a:latin typeface="Arial" panose="02080604020202020204" charset="0"/>
                <a:ea typeface="Roboto" pitchFamily="2" charset="0"/>
                <a:cs typeface="Arial" panose="02080604020202020204" charset="0"/>
              </a:rPr>
              <a:t>In modern </a:t>
            </a:r>
            <a:r>
              <a:rPr lang="en-US" sz="2000" b="1" dirty="0">
                <a:solidFill>
                  <a:schemeClr val="bg1"/>
                </a:solidFill>
                <a:latin typeface="Arial" panose="02080604020202020204" charset="0"/>
                <a:ea typeface="Roboto" pitchFamily="2" charset="0"/>
                <a:cs typeface="Arial" panose="02080604020202020204" charset="0"/>
              </a:rPr>
              <a:t>web apps, </a:t>
            </a:r>
            <a:r>
              <a:rPr lang="en-US" sz="2000" dirty="0">
                <a:solidFill>
                  <a:schemeClr val="bg1"/>
                </a:solidFill>
                <a:latin typeface="Arial" panose="02080604020202020204" charset="0"/>
                <a:ea typeface="Roboto" pitchFamily="2" charset="0"/>
                <a:cs typeface="Arial" panose="02080604020202020204" charset="0"/>
              </a:rPr>
              <a:t>there’s a constant back-and-forth communication between two key components: the visuals displayed on the user’s browser (</a:t>
            </a:r>
            <a:r>
              <a:rPr lang="en-US" sz="2000" b="1" dirty="0">
                <a:solidFill>
                  <a:schemeClr val="bg1"/>
                </a:solidFill>
                <a:latin typeface="Arial" panose="02080604020202020204" charset="0"/>
                <a:ea typeface="Roboto" pitchFamily="2" charset="0"/>
                <a:cs typeface="Arial" panose="02080604020202020204" charset="0"/>
              </a:rPr>
              <a:t>frontend) </a:t>
            </a:r>
            <a:r>
              <a:rPr lang="en-US" sz="2000" dirty="0">
                <a:solidFill>
                  <a:schemeClr val="bg1"/>
                </a:solidFill>
                <a:latin typeface="Arial" panose="02080604020202020204" charset="0"/>
                <a:ea typeface="Roboto" pitchFamily="2" charset="0"/>
                <a:cs typeface="Arial" panose="02080604020202020204" charset="0"/>
              </a:rPr>
              <a:t>and the data and logic stored on the server (</a:t>
            </a:r>
            <a:r>
              <a:rPr lang="en-US" sz="2000" b="1" dirty="0">
                <a:solidFill>
                  <a:schemeClr val="bg1"/>
                </a:solidFill>
                <a:latin typeface="Arial" panose="02080604020202020204" charset="0"/>
                <a:ea typeface="Roboto" pitchFamily="2" charset="0"/>
                <a:cs typeface="Arial" panose="02080604020202020204" charset="0"/>
              </a:rPr>
              <a:t>backend).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05" y="682323"/>
            <a:ext cx="8948928" cy="4212336"/>
          </a:xfrm>
          <a:prstGeom prst="rect">
            <a:avLst/>
          </a:prstGeom>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Some Cool Stuff I Made…</a:t>
            </a:r>
          </a:p>
        </p:txBody>
      </p:sp>
      <p:sp>
        <p:nvSpPr>
          <p:cNvPr id="3" name="Rectangle 2"/>
          <p:cNvSpPr/>
          <p:nvPr/>
        </p:nvSpPr>
        <p:spPr>
          <a:xfrm>
            <a:off x="304800" y="914400"/>
            <a:ext cx="8686800" cy="518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3600" b="1" dirty="0">
                <a:latin typeface="Arial" panose="02080604020202020204" charset="0"/>
                <a:cs typeface="Arial" panose="02080604020202020204" charset="0"/>
              </a:rPr>
              <a:t>SNAPSHOT OF SOMETHING </a:t>
            </a:r>
          </a:p>
          <a:p>
            <a:pPr algn="ctr"/>
            <a:r>
              <a:rPr lang="en-US" sz="3600" b="1" dirty="0">
                <a:latin typeface="Arial" panose="02080604020202020204" charset="0"/>
                <a:cs typeface="Arial" panose="02080604020202020204" charset="0"/>
              </a:rPr>
              <a:t>YOU MADE GOES HERE!</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6" name="Rectangle 5"/>
          <p:cNvSpPr/>
          <p:nvPr/>
        </p:nvSpPr>
        <p:spPr>
          <a:xfrm>
            <a:off x="-1" y="4953000"/>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8" name="Rectangle 7"/>
          <p:cNvSpPr/>
          <p:nvPr/>
        </p:nvSpPr>
        <p:spPr>
          <a:xfrm>
            <a:off x="173842" y="5181600"/>
            <a:ext cx="8796315" cy="1015663"/>
          </a:xfrm>
          <a:prstGeom prst="rect">
            <a:avLst/>
          </a:prstGeom>
        </p:spPr>
        <p:txBody>
          <a:bodyPr wrap="square" numCol="1">
            <a:spAutoFit/>
          </a:bodyPr>
          <a:lstStyle/>
          <a:p>
            <a:pPr marL="342900" indent="-342900">
              <a:buFont typeface="Arial" panose="02080604020202020204" charset="0"/>
              <a:buChar char="•"/>
            </a:pPr>
            <a:r>
              <a:rPr lang="en-US" sz="2000" b="1" dirty="0">
                <a:solidFill>
                  <a:schemeClr val="bg1"/>
                </a:solidFill>
                <a:latin typeface="Arial" panose="02080604020202020204" charset="0"/>
                <a:ea typeface="Roboto" pitchFamily="2" charset="0"/>
                <a:cs typeface="Arial" panose="02080604020202020204" charset="0"/>
              </a:rPr>
              <a:t>Full-Stack Development </a:t>
            </a:r>
            <a:r>
              <a:rPr lang="en-US" sz="2000" dirty="0">
                <a:solidFill>
                  <a:schemeClr val="bg1"/>
                </a:solidFill>
                <a:latin typeface="Arial" panose="02080604020202020204" charset="0"/>
                <a:ea typeface="Roboto" pitchFamily="2" charset="0"/>
                <a:cs typeface="Arial" panose="02080604020202020204" charset="0"/>
              </a:rPr>
              <a:t>is the concept of building </a:t>
            </a:r>
            <a:r>
              <a:rPr lang="en-US" sz="2000" b="1" i="1" u="sng" dirty="0">
                <a:solidFill>
                  <a:schemeClr val="bg1"/>
                </a:solidFill>
                <a:latin typeface="Arial" panose="02080604020202020204" charset="0"/>
                <a:ea typeface="Roboto" pitchFamily="2" charset="0"/>
                <a:cs typeface="Arial" panose="02080604020202020204" charset="0"/>
              </a:rPr>
              <a:t>every</a:t>
            </a:r>
            <a:r>
              <a:rPr lang="en-US" sz="2000" i="1" dirty="0">
                <a:solidFill>
                  <a:schemeClr val="bg1"/>
                </a:solidFill>
                <a:latin typeface="Arial" panose="02080604020202020204" charset="0"/>
                <a:ea typeface="Roboto" pitchFamily="2" charset="0"/>
                <a:cs typeface="Arial" panose="02080604020202020204" charset="0"/>
              </a:rPr>
              <a:t> </a:t>
            </a:r>
            <a:r>
              <a:rPr lang="en-US" sz="2000" dirty="0">
                <a:solidFill>
                  <a:schemeClr val="bg1"/>
                </a:solidFill>
                <a:latin typeface="Arial" panose="02080604020202020204" charset="0"/>
                <a:ea typeface="Roboto" pitchFamily="2" charset="0"/>
                <a:cs typeface="Arial" panose="02080604020202020204" charset="0"/>
              </a:rPr>
              <a:t>aspect of the web application – from the visuals and interactions, to the data transfer and processing.</a:t>
            </a:r>
            <a:endParaRPr lang="en-US" sz="2000" b="1" u="sng" dirty="0">
              <a:solidFill>
                <a:schemeClr val="bg1"/>
              </a:solidFill>
              <a:latin typeface="Arial" panose="02080604020202020204" charset="0"/>
              <a:ea typeface="Roboto" pitchFamily="2" charset="0"/>
              <a:cs typeface="Arial" panose="0208060402020202020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05" y="682323"/>
            <a:ext cx="8948928" cy="4212336"/>
          </a:xfrm>
          <a:prstGeom prst="rect">
            <a:avLst/>
          </a:prstGeom>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55" name="Shape 70"/>
          <p:cNvSpPr txBox="1"/>
          <p:nvPr/>
        </p:nvSpPr>
        <p:spPr>
          <a:xfrm>
            <a:off x="0" y="1041306"/>
            <a:ext cx="3079750" cy="2026067"/>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2000" dirty="0">
                <a:latin typeface="Arial" panose="02080604020202020204" charset="0"/>
                <a:ea typeface="Roboto" pitchFamily="2" charset="0"/>
                <a:cs typeface="Arial" panose="02080604020202020204" charset="0"/>
              </a:rPr>
              <a:t>HTML</a:t>
            </a:r>
          </a:p>
          <a:p>
            <a:pPr marL="685800" indent="-457200">
              <a:spcBef>
                <a:spcPts val="0"/>
              </a:spcBef>
            </a:pPr>
            <a:r>
              <a:rPr lang="en-GB" altLang="en-GB" sz="2000" dirty="0">
                <a:latin typeface="Arial" panose="02080604020202020204" charset="0"/>
                <a:ea typeface="Roboto" pitchFamily="2" charset="0"/>
                <a:cs typeface="Arial" panose="02080604020202020204" charset="0"/>
              </a:rPr>
              <a:t>CSS</a:t>
            </a:r>
          </a:p>
          <a:p>
            <a:pPr marL="685800" indent="-457200">
              <a:spcBef>
                <a:spcPts val="0"/>
              </a:spcBef>
            </a:pPr>
            <a:r>
              <a:rPr lang="en-US" sz="2000" dirty="0">
                <a:latin typeface="Arial" panose="02080604020202020204" charset="0"/>
                <a:ea typeface="Roboto" pitchFamily="2" charset="0"/>
                <a:cs typeface="Arial" panose="02080604020202020204" charset="0"/>
              </a:rPr>
              <a:t>JavaScript</a:t>
            </a:r>
            <a:endParaRPr lang="en-GB" altLang="en-GB" sz="2000" dirty="0">
              <a:latin typeface="Arial" panose="02080604020202020204" charset="0"/>
              <a:ea typeface="Roboto" pitchFamily="2" charset="0"/>
              <a:cs typeface="Arial" panose="02080604020202020204" charset="0"/>
            </a:endParaRPr>
          </a:p>
          <a:p>
            <a:pPr marL="685800" indent="-457200">
              <a:spcBef>
                <a:spcPts val="0"/>
              </a:spcBef>
            </a:pPr>
            <a:r>
              <a:rPr lang="en-US" sz="2000" dirty="0">
                <a:latin typeface="Arial" panose="02080604020202020204" charset="0"/>
                <a:ea typeface="Roboto" pitchFamily="2" charset="0"/>
                <a:cs typeface="Arial" panose="02080604020202020204" charset="0"/>
              </a:rPr>
              <a:t>jQuery</a:t>
            </a:r>
            <a:endParaRPr lang="en-GB" altLang="en-GB" sz="2000" dirty="0">
              <a:latin typeface="Arial" panose="02080604020202020204" charset="0"/>
              <a:ea typeface="Roboto" pitchFamily="2" charset="0"/>
              <a:cs typeface="Arial" panose="02080604020202020204" charset="0"/>
            </a:endParaRPr>
          </a:p>
          <a:p>
            <a:pPr marL="685800" indent="-457200">
              <a:spcBef>
                <a:spcPts val="0"/>
              </a:spcBef>
            </a:pPr>
            <a:r>
              <a:rPr lang="en-GB" altLang="en-GB" sz="2000" dirty="0">
                <a:latin typeface="Arial" panose="02080604020202020204" charset="0"/>
                <a:ea typeface="Roboto" pitchFamily="2" charset="0"/>
                <a:cs typeface="Arial" panose="02080604020202020204" charset="0"/>
              </a:rPr>
              <a:t>Bootstrap</a:t>
            </a:r>
          </a:p>
          <a:p>
            <a:pPr marL="685800" indent="-457200">
              <a:spcBef>
                <a:spcPts val="0"/>
              </a:spcBef>
            </a:pPr>
            <a:r>
              <a:rPr lang="en-GB" altLang="en-GB" sz="2000" dirty="0">
                <a:latin typeface="Arial" panose="02080604020202020204" charset="0"/>
                <a:ea typeface="Roboto" pitchFamily="2" charset="0"/>
                <a:cs typeface="Arial" panose="02080604020202020204" charset="0"/>
              </a:rPr>
              <a:t>SEO</a:t>
            </a:r>
          </a:p>
        </p:txBody>
      </p:sp>
      <p:sp>
        <p:nvSpPr>
          <p:cNvPr id="56" name="Shape 70"/>
          <p:cNvSpPr txBox="1"/>
          <p:nvPr/>
        </p:nvSpPr>
        <p:spPr>
          <a:xfrm>
            <a:off x="2896001" y="1028449"/>
            <a:ext cx="1920875" cy="135478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2000" dirty="0" err="1">
                <a:latin typeface="Arial" panose="02080604020202020204" charset="0"/>
                <a:ea typeface="Roboto" pitchFamily="2" charset="0"/>
                <a:cs typeface="Arial" panose="02080604020202020204" charset="0"/>
              </a:rPr>
              <a:t>Heroku</a:t>
            </a:r>
            <a:endParaRPr lang="en-GB" altLang="en-GB" sz="2000" dirty="0">
              <a:latin typeface="Arial" panose="02080604020202020204" charset="0"/>
              <a:ea typeface="Roboto" pitchFamily="2" charset="0"/>
              <a:cs typeface="Arial" panose="02080604020202020204" charset="0"/>
            </a:endParaRPr>
          </a:p>
          <a:p>
            <a:pPr marL="685800" indent="-457200">
              <a:spcBef>
                <a:spcPts val="0"/>
              </a:spcBef>
            </a:pPr>
            <a:r>
              <a:rPr lang="en-GB" altLang="en-GB" sz="2000" dirty="0">
                <a:latin typeface="Arial" panose="02080604020202020204" charset="0"/>
                <a:ea typeface="Roboto" pitchFamily="2" charset="0"/>
                <a:cs typeface="Arial" panose="02080604020202020204" charset="0"/>
              </a:rPr>
              <a:t>Git</a:t>
            </a:r>
          </a:p>
          <a:p>
            <a:pPr marL="685800" indent="-457200">
              <a:spcBef>
                <a:spcPts val="0"/>
              </a:spcBef>
            </a:pPr>
            <a:r>
              <a:rPr lang="en-GB" altLang="en-GB" sz="2000" dirty="0">
                <a:latin typeface="Arial" panose="02080604020202020204" charset="0"/>
                <a:ea typeface="Roboto" pitchFamily="2" charset="0"/>
                <a:cs typeface="Arial" panose="02080604020202020204" charset="0"/>
              </a:rPr>
              <a:t>GitHub</a:t>
            </a:r>
          </a:p>
        </p:txBody>
      </p:sp>
      <p:sp>
        <p:nvSpPr>
          <p:cNvPr id="57" name="Shape 70"/>
          <p:cNvSpPr txBox="1"/>
          <p:nvPr/>
        </p:nvSpPr>
        <p:spPr>
          <a:xfrm>
            <a:off x="0" y="3754837"/>
            <a:ext cx="3962401" cy="1828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2000" dirty="0">
                <a:latin typeface="Arial" panose="02080604020202020204" charset="0"/>
                <a:ea typeface="Roboto" pitchFamily="2" charset="0"/>
                <a:cs typeface="Arial" panose="02080604020202020204" charset="0"/>
              </a:rPr>
              <a:t>APIs (Consuming)</a:t>
            </a:r>
          </a:p>
          <a:p>
            <a:pPr marL="685800" indent="-457200">
              <a:spcBef>
                <a:spcPts val="0"/>
              </a:spcBef>
            </a:pPr>
            <a:r>
              <a:rPr lang="en-GB" altLang="en-GB" sz="2000" dirty="0">
                <a:latin typeface="Arial" panose="02080604020202020204" charset="0"/>
                <a:ea typeface="Roboto" pitchFamily="2" charset="0"/>
                <a:cs typeface="Arial" panose="02080604020202020204" charset="0"/>
              </a:rPr>
              <a:t>JSON</a:t>
            </a:r>
          </a:p>
          <a:p>
            <a:pPr marL="685800" indent="-457200">
              <a:spcBef>
                <a:spcPts val="0"/>
              </a:spcBef>
            </a:pPr>
            <a:r>
              <a:rPr lang="en-GB" altLang="en-GB" sz="2000" dirty="0">
                <a:latin typeface="Arial" panose="02080604020202020204" charset="0"/>
                <a:ea typeface="Roboto" pitchFamily="2" charset="0"/>
                <a:cs typeface="Arial" panose="02080604020202020204" charset="0"/>
              </a:rPr>
              <a:t>AJAX</a:t>
            </a:r>
          </a:p>
          <a:p>
            <a:pPr marL="685800" indent="-457200">
              <a:spcBef>
                <a:spcPts val="0"/>
              </a:spcBef>
            </a:pPr>
            <a:r>
              <a:rPr lang="en-US" sz="2000" dirty="0">
                <a:latin typeface="Arial" panose="02080604020202020204" charset="0"/>
                <a:ea typeface="Roboto" pitchFamily="2" charset="0"/>
                <a:cs typeface="Arial" panose="02080604020202020204" charset="0"/>
              </a:rPr>
              <a:t>Real Time </a:t>
            </a:r>
            <a:r>
              <a:rPr lang="en-GB" altLang="en-GB" sz="2000" dirty="0">
                <a:latin typeface="Arial" panose="02080604020202020204" charset="0"/>
                <a:ea typeface="Roboto" pitchFamily="2" charset="0"/>
                <a:cs typeface="Arial" panose="02080604020202020204" charset="0"/>
              </a:rPr>
              <a:t>Cloud </a:t>
            </a:r>
            <a:r>
              <a:rPr lang="en-US" sz="2000" dirty="0">
                <a:latin typeface="Arial" panose="02080604020202020204" charset="0"/>
                <a:ea typeface="Roboto" pitchFamily="2" charset="0"/>
                <a:cs typeface="Arial" panose="02080604020202020204" charset="0"/>
              </a:rPr>
              <a:t>Database </a:t>
            </a:r>
            <a:r>
              <a:rPr lang="en-GB" altLang="en-GB" sz="2000" dirty="0">
                <a:latin typeface="Arial" panose="02080604020202020204" charset="0"/>
                <a:ea typeface="Roboto" pitchFamily="2" charset="0"/>
                <a:cs typeface="Arial" panose="02080604020202020204" charset="0"/>
              </a:rPr>
              <a:t>via </a:t>
            </a:r>
            <a:r>
              <a:rPr lang="en-US" sz="2000" dirty="0">
                <a:latin typeface="Arial" panose="02080604020202020204" charset="0"/>
                <a:ea typeface="Roboto" pitchFamily="2" charset="0"/>
                <a:cs typeface="Arial" panose="02080604020202020204" charset="0"/>
              </a:rPr>
              <a:t>Firebase</a:t>
            </a:r>
            <a:endParaRPr lang="en-GB" altLang="en-GB" sz="2000" dirty="0">
              <a:latin typeface="Arial" panose="02080604020202020204" charset="0"/>
              <a:ea typeface="Roboto" pitchFamily="2" charset="0"/>
              <a:cs typeface="Arial" panose="02080604020202020204" charset="0"/>
            </a:endParaRPr>
          </a:p>
        </p:txBody>
      </p:sp>
      <p:sp>
        <p:nvSpPr>
          <p:cNvPr id="58" name="Shape 70"/>
          <p:cNvSpPr txBox="1"/>
          <p:nvPr/>
        </p:nvSpPr>
        <p:spPr>
          <a:xfrm>
            <a:off x="5101131" y="1011637"/>
            <a:ext cx="3841750" cy="27432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2000" dirty="0">
                <a:latin typeface="Arial" panose="02080604020202020204" charset="0"/>
                <a:ea typeface="Roboto" pitchFamily="2" charset="0"/>
                <a:cs typeface="Arial" panose="02080604020202020204" charset="0"/>
              </a:rPr>
              <a:t>Templating Engines</a:t>
            </a:r>
          </a:p>
          <a:p>
            <a:pPr marL="685800" indent="-457200">
              <a:spcBef>
                <a:spcPts val="0"/>
              </a:spcBef>
            </a:pPr>
            <a:r>
              <a:rPr lang="en-GB" altLang="en-GB" sz="2000" dirty="0">
                <a:latin typeface="Arial" panose="02080604020202020204" charset="0"/>
                <a:ea typeface="Roboto" pitchFamily="2" charset="0"/>
                <a:cs typeface="Arial" panose="02080604020202020204" charset="0"/>
              </a:rPr>
              <a:t>Sessions</a:t>
            </a:r>
          </a:p>
          <a:p>
            <a:pPr marL="685800" indent="-457200">
              <a:spcBef>
                <a:spcPts val="0"/>
              </a:spcBef>
            </a:pPr>
            <a:r>
              <a:rPr lang="en-US" sz="2000" dirty="0">
                <a:latin typeface="Arial" panose="02080604020202020204" charset="0"/>
                <a:ea typeface="Roboto" pitchFamily="2" charset="0"/>
                <a:cs typeface="Arial" panose="02080604020202020204" charset="0"/>
              </a:rPr>
              <a:t>Writing tests</a:t>
            </a:r>
          </a:p>
          <a:p>
            <a:pPr marL="685800" indent="-457200">
              <a:spcBef>
                <a:spcPts val="0"/>
              </a:spcBef>
            </a:pPr>
            <a:r>
              <a:rPr lang="en-US" sz="2000" dirty="0" err="1">
                <a:latin typeface="Arial" panose="02080604020202020204" charset="0"/>
                <a:ea typeface="Roboto" pitchFamily="2" charset="0"/>
                <a:cs typeface="Arial" panose="02080604020202020204" charset="0"/>
              </a:rPr>
              <a:t>Node.js</a:t>
            </a:r>
            <a:endParaRPr lang="en-US" sz="2000" dirty="0">
              <a:latin typeface="Arial" panose="02080604020202020204" charset="0"/>
              <a:ea typeface="Roboto" pitchFamily="2" charset="0"/>
              <a:cs typeface="Arial" panose="02080604020202020204" charset="0"/>
            </a:endParaRPr>
          </a:p>
          <a:p>
            <a:pPr marL="685800" indent="-457200">
              <a:spcBef>
                <a:spcPts val="0"/>
              </a:spcBef>
            </a:pPr>
            <a:r>
              <a:rPr lang="en-GB" altLang="en-GB" sz="2000" dirty="0" err="1">
                <a:latin typeface="Arial" panose="02080604020202020204" charset="0"/>
                <a:ea typeface="Roboto" pitchFamily="2" charset="0"/>
                <a:cs typeface="Arial" panose="02080604020202020204" charset="0"/>
              </a:rPr>
              <a:t>Express.js</a:t>
            </a:r>
            <a:endParaRPr lang="en-GB" altLang="en-GB" sz="2000" dirty="0">
              <a:latin typeface="Arial" panose="02080604020202020204" charset="0"/>
              <a:ea typeface="Roboto" pitchFamily="2" charset="0"/>
              <a:cs typeface="Arial" panose="02080604020202020204" charset="0"/>
            </a:endParaRPr>
          </a:p>
          <a:p>
            <a:pPr marL="685800" indent="-457200">
              <a:spcBef>
                <a:spcPts val="0"/>
              </a:spcBef>
            </a:pPr>
            <a:r>
              <a:rPr lang="en-US" sz="2000" dirty="0">
                <a:latin typeface="Arial" panose="02080604020202020204" charset="0"/>
                <a:ea typeface="Roboto" pitchFamily="2" charset="0"/>
                <a:cs typeface="Arial" panose="02080604020202020204" charset="0"/>
              </a:rPr>
              <a:t>Creating APIs</a:t>
            </a:r>
          </a:p>
          <a:p>
            <a:pPr marL="685800" indent="-457200">
              <a:spcBef>
                <a:spcPts val="0"/>
              </a:spcBef>
            </a:pPr>
            <a:r>
              <a:rPr lang="en-GB" altLang="en-GB" sz="2000" dirty="0">
                <a:latin typeface="Arial" panose="02080604020202020204" charset="0"/>
                <a:ea typeface="Roboto" pitchFamily="2" charset="0"/>
                <a:cs typeface="Arial" panose="02080604020202020204" charset="0"/>
              </a:rPr>
              <a:t>MVC</a:t>
            </a:r>
          </a:p>
          <a:p>
            <a:pPr marL="685800" indent="-457200">
              <a:spcBef>
                <a:spcPts val="0"/>
              </a:spcBef>
            </a:pPr>
            <a:r>
              <a:rPr lang="en-GB" altLang="en-GB" sz="2000" dirty="0">
                <a:latin typeface="Arial" panose="02080604020202020204" charset="0"/>
                <a:ea typeface="Roboto" pitchFamily="2" charset="0"/>
                <a:cs typeface="Arial" panose="02080604020202020204" charset="0"/>
              </a:rPr>
              <a:t>User Authentication</a:t>
            </a:r>
            <a:endParaRPr lang="en-US" sz="2000" dirty="0">
              <a:latin typeface="Arial" panose="02080604020202020204" charset="0"/>
              <a:ea typeface="Roboto" pitchFamily="2" charset="0"/>
              <a:cs typeface="Arial" panose="02080604020202020204" charset="0"/>
            </a:endParaRPr>
          </a:p>
          <a:p>
            <a:pPr marL="685800" indent="-457200">
              <a:spcBef>
                <a:spcPts val="0"/>
              </a:spcBef>
            </a:pPr>
            <a:r>
              <a:rPr lang="en-US" sz="2000" dirty="0">
                <a:latin typeface="Arial" panose="02080604020202020204" charset="0"/>
                <a:ea typeface="Roboto" pitchFamily="2" charset="0"/>
                <a:cs typeface="Arial" panose="02080604020202020204" charset="0"/>
              </a:rPr>
              <a:t>ORM (</a:t>
            </a:r>
            <a:r>
              <a:rPr lang="en-US" sz="2000" dirty="0" err="1">
                <a:latin typeface="Arial" panose="02080604020202020204" charset="0"/>
                <a:ea typeface="Roboto" pitchFamily="2" charset="0"/>
                <a:cs typeface="Arial" panose="02080604020202020204" charset="0"/>
              </a:rPr>
              <a:t>Sequelize</a:t>
            </a:r>
            <a:r>
              <a:rPr lang="en-US" sz="2000" dirty="0">
                <a:latin typeface="Arial" panose="02080604020202020204" charset="0"/>
                <a:ea typeface="Roboto" pitchFamily="2" charset="0"/>
                <a:cs typeface="Arial" panose="02080604020202020204" charset="0"/>
              </a:rPr>
              <a:t>)</a:t>
            </a:r>
          </a:p>
        </p:txBody>
      </p:sp>
      <p:sp>
        <p:nvSpPr>
          <p:cNvPr id="59" name="Shape 70"/>
          <p:cNvSpPr txBox="1"/>
          <p:nvPr/>
        </p:nvSpPr>
        <p:spPr>
          <a:xfrm>
            <a:off x="2940592" y="2832132"/>
            <a:ext cx="2130158"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2000" dirty="0">
                <a:latin typeface="Arial" panose="02080604020202020204" charset="0"/>
                <a:ea typeface="Roboto" pitchFamily="2" charset="0"/>
                <a:cs typeface="Arial" panose="02080604020202020204" charset="0"/>
              </a:rPr>
              <a:t>MySQL</a:t>
            </a:r>
          </a:p>
          <a:p>
            <a:pPr marL="685800" indent="-457200">
              <a:spcBef>
                <a:spcPts val="0"/>
              </a:spcBef>
            </a:pPr>
            <a:r>
              <a:rPr lang="en-GB" altLang="en-GB" sz="2000" dirty="0">
                <a:latin typeface="Arial" panose="02080604020202020204" charset="0"/>
                <a:ea typeface="Roboto" pitchFamily="2" charset="0"/>
                <a:cs typeface="Arial" panose="02080604020202020204" charset="0"/>
              </a:rPr>
              <a:t>MongoDB</a:t>
            </a:r>
          </a:p>
        </p:txBody>
      </p:sp>
      <p:sp>
        <p:nvSpPr>
          <p:cNvPr id="60" name="Shape 70"/>
          <p:cNvSpPr txBox="1"/>
          <p:nvPr/>
        </p:nvSpPr>
        <p:spPr>
          <a:xfrm>
            <a:off x="5070750" y="4460435"/>
            <a:ext cx="3049242"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endParaRPr lang="en-US" sz="2000" dirty="0">
              <a:latin typeface="Arial" panose="02080604020202020204" charset="0"/>
              <a:ea typeface="Roboto" pitchFamily="2" charset="0"/>
              <a:cs typeface="Arial" panose="02080604020202020204" charset="0"/>
            </a:endParaRPr>
          </a:p>
          <a:p>
            <a:pPr marL="685800" indent="-457200">
              <a:spcBef>
                <a:spcPts val="0"/>
              </a:spcBef>
            </a:pPr>
            <a:endParaRPr lang="en-US" sz="2000" dirty="0">
              <a:latin typeface="Arial" panose="02080604020202020204" charset="0"/>
              <a:ea typeface="Roboto" pitchFamily="2" charset="0"/>
              <a:cs typeface="Arial" panose="02080604020202020204" charset="0"/>
            </a:endParaRPr>
          </a:p>
          <a:p>
            <a:pPr marL="685800" indent="-457200">
              <a:spcBef>
                <a:spcPts val="0"/>
              </a:spcBef>
            </a:pPr>
            <a:r>
              <a:rPr lang="en-GB" altLang="en-GB" sz="2000" dirty="0">
                <a:latin typeface="Arial" panose="02080604020202020204" charset="0"/>
                <a:ea typeface="Roboto" pitchFamily="2" charset="0"/>
                <a:cs typeface="Arial" panose="02080604020202020204" charset="0"/>
              </a:rPr>
              <a:t>Algorithms</a:t>
            </a:r>
          </a:p>
          <a:p>
            <a:pPr marL="685800" indent="-457200">
              <a:spcBef>
                <a:spcPts val="0"/>
              </a:spcBef>
            </a:pPr>
            <a:r>
              <a:rPr lang="en-GB" altLang="en-GB" sz="2000" dirty="0">
                <a:latin typeface="Arial" panose="02080604020202020204" charset="0"/>
                <a:ea typeface="Roboto" pitchFamily="2" charset="0"/>
                <a:cs typeface="Arial" panose="02080604020202020204" charset="0"/>
              </a:rPr>
              <a:t>Design Patterns</a:t>
            </a:r>
          </a:p>
        </p:txBody>
      </p:sp>
      <p:sp>
        <p:nvSpPr>
          <p:cNvPr id="61" name="Shape 70"/>
          <p:cNvSpPr txBox="1"/>
          <p:nvPr/>
        </p:nvSpPr>
        <p:spPr>
          <a:xfrm>
            <a:off x="464904" y="3349346"/>
            <a:ext cx="230505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API Interaction</a:t>
            </a:r>
          </a:p>
        </p:txBody>
      </p:sp>
      <p:sp>
        <p:nvSpPr>
          <p:cNvPr id="62" name="Shape 70"/>
          <p:cNvSpPr txBox="1"/>
          <p:nvPr/>
        </p:nvSpPr>
        <p:spPr>
          <a:xfrm>
            <a:off x="3382673" y="2471504"/>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Databases</a:t>
            </a:r>
          </a:p>
        </p:txBody>
      </p:sp>
      <p:sp>
        <p:nvSpPr>
          <p:cNvPr id="63" name="Shape 70"/>
          <p:cNvSpPr txBox="1"/>
          <p:nvPr/>
        </p:nvSpPr>
        <p:spPr>
          <a:xfrm>
            <a:off x="5504959" y="4708441"/>
            <a:ext cx="2592042"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CS Fundamentals </a:t>
            </a:r>
          </a:p>
        </p:txBody>
      </p:sp>
      <p:sp>
        <p:nvSpPr>
          <p:cNvPr id="64" name="Shape 70"/>
          <p:cNvSpPr txBox="1"/>
          <p:nvPr/>
        </p:nvSpPr>
        <p:spPr>
          <a:xfrm>
            <a:off x="438460" y="5554332"/>
            <a:ext cx="390494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Cutting Edge Development</a:t>
            </a:r>
          </a:p>
        </p:txBody>
      </p:sp>
      <p:sp>
        <p:nvSpPr>
          <p:cNvPr id="65" name="Shape 70"/>
          <p:cNvSpPr txBox="1"/>
          <p:nvPr/>
        </p:nvSpPr>
        <p:spPr>
          <a:xfrm>
            <a:off x="1676400" y="5867400"/>
            <a:ext cx="1773681" cy="388803"/>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marR="0" lvl="0" indent="-457200" defTabSz="914400" eaLnBrk="1" latinLnBrk="0" hangingPunct="1">
              <a:lnSpc>
                <a:spcPct val="100000"/>
              </a:lnSpc>
              <a:spcBef>
                <a:spcPts val="0"/>
              </a:spcBef>
              <a:spcAft>
                <a:spcPts val="0"/>
              </a:spcAft>
              <a:buClrTx/>
              <a:buSzTx/>
              <a:buFontTx/>
              <a:buNone/>
              <a:defRPr/>
            </a:pPr>
            <a:endParaRPr lang="en-GB" altLang="en-GB" sz="2000" dirty="0">
              <a:latin typeface="Arial" panose="02080604020202020204" charset="0"/>
              <a:ea typeface="Roboto" pitchFamily="2" charset="0"/>
              <a:cs typeface="Arial" panose="02080604020202020204" charset="0"/>
            </a:endParaRPr>
          </a:p>
        </p:txBody>
      </p:sp>
      <p:sp>
        <p:nvSpPr>
          <p:cNvPr id="66" name="Shape 70"/>
          <p:cNvSpPr txBox="1"/>
          <p:nvPr/>
        </p:nvSpPr>
        <p:spPr>
          <a:xfrm>
            <a:off x="439688" y="634823"/>
            <a:ext cx="2181003"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The Browser</a:t>
            </a:r>
          </a:p>
        </p:txBody>
      </p:sp>
      <p:sp>
        <p:nvSpPr>
          <p:cNvPr id="67" name="Shape 70"/>
          <p:cNvSpPr txBox="1"/>
          <p:nvPr/>
        </p:nvSpPr>
        <p:spPr>
          <a:xfrm>
            <a:off x="3355059" y="634823"/>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Dev Tools</a:t>
            </a:r>
          </a:p>
        </p:txBody>
      </p:sp>
      <p:sp>
        <p:nvSpPr>
          <p:cNvPr id="68" name="Shape 70"/>
          <p:cNvSpPr txBox="1"/>
          <p:nvPr/>
        </p:nvSpPr>
        <p:spPr>
          <a:xfrm>
            <a:off x="5562982" y="609600"/>
            <a:ext cx="3522975"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US" sz="2000" b="1" u="sng" dirty="0">
                <a:latin typeface="Arial" panose="02080604020202020204" charset="0"/>
                <a:ea typeface="Roboto" pitchFamily="2" charset="0"/>
                <a:cs typeface="Arial" panose="02080604020202020204" charset="0"/>
              </a:rPr>
              <a:t>Server Side</a:t>
            </a:r>
            <a:endParaRPr lang="en-GB" altLang="en-GB" sz="2000" b="1" u="sng" dirty="0">
              <a:latin typeface="Arial" panose="02080604020202020204" charset="0"/>
              <a:ea typeface="Roboto" pitchFamily="2" charset="0"/>
              <a:cs typeface="Arial" panose="02080604020202020204" charset="0"/>
            </a:endParaRPr>
          </a:p>
        </p:txBody>
      </p:sp>
      <p:sp>
        <p:nvSpPr>
          <p:cNvPr id="72" name="Shape 70"/>
          <p:cNvSpPr txBox="1"/>
          <p:nvPr/>
        </p:nvSpPr>
        <p:spPr>
          <a:xfrm>
            <a:off x="-3208" y="5867400"/>
            <a:ext cx="2213008" cy="4821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US" sz="2000" dirty="0" err="1">
                <a:latin typeface="Arial" panose="02080604020202020204" charset="0"/>
                <a:ea typeface="Roboto" pitchFamily="2" charset="0"/>
                <a:cs typeface="Arial" panose="02080604020202020204" charset="0"/>
              </a:rPr>
              <a:t>React.js</a:t>
            </a:r>
            <a:endParaRPr lang="en-GB" altLang="en-GB" sz="20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Let’s Get </a:t>
            </a:r>
            <a:r>
              <a:rPr lang="en-US" dirty="0" err="1"/>
              <a:t>Crackin</a:t>
            </a:r>
            <a:r>
              <a:rPr lang="en-US" dirty="0"/>
              <a:t>!</a:t>
            </a:r>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Intro to Console / Terminal</a:t>
            </a:r>
          </a:p>
        </p:txBody>
      </p:sp>
      <p:pic>
        <p:nvPicPr>
          <p:cNvPr id="4" name="Picture 4" descr="http://cdn.osxdaily.com/wp-content/uploads/2013/02/better-looking-terminal-mac-os-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990600" y="847004"/>
            <a:ext cx="7620000" cy="54691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DEMO</a:t>
            </a:r>
          </a:p>
        </p:txBody>
      </p:sp>
      <p:sp>
        <p:nvSpPr>
          <p:cNvPr id="5" name="Title 1"/>
          <p:cNvSpPr txBox="1"/>
          <p:nvPr/>
        </p:nvSpPr>
        <p:spPr>
          <a:xfrm>
            <a:off x="304800" y="1447800"/>
            <a:ext cx="8534400" cy="3429000"/>
          </a:xfrm>
          <a:prstGeom prst="rect">
            <a:avLst/>
          </a:prstGeom>
          <a:ln>
            <a:solidFill>
              <a:schemeClr val="accent1"/>
            </a:solidFill>
          </a:ln>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80604020202020204" charset="0"/>
                <a:ea typeface="Roboto" pitchFamily="2" charset="0"/>
                <a:cs typeface="Arial" panose="02080604020202020204" charset="0"/>
              </a:rPr>
              <a:t>Instructor: Demo </a:t>
            </a:r>
          </a:p>
          <a:p>
            <a:r>
              <a:rPr lang="en-US" sz="3600" i="1" dirty="0">
                <a:latin typeface="Arial" panose="02080604020202020204" charset="0"/>
                <a:ea typeface="Roboto" pitchFamily="2" charset="0"/>
                <a:cs typeface="Arial" panose="02080604020202020204" charset="0"/>
              </a:rPr>
              <a:t>(</a:t>
            </a:r>
            <a:r>
              <a:rPr lang="x-none" altLang="en-US" sz="3600" i="1" dirty="0">
                <a:latin typeface="Arial" panose="02080604020202020204" charset="0"/>
                <a:ea typeface="Roboto" pitchFamily="2" charset="0"/>
                <a:cs typeface="Arial" panose="02080604020202020204" charset="0"/>
              </a:rPr>
              <a:t>0</a:t>
            </a:r>
            <a:r>
              <a:rPr lang="en-US" sz="3600" i="1" dirty="0">
                <a:latin typeface="Arial" panose="02080604020202020204" charset="0"/>
                <a:ea typeface="Roboto" pitchFamily="2" charset="0"/>
                <a:cs typeface="Arial" panose="02080604020202020204" charset="0"/>
              </a:rPr>
              <a:t>1-ConsoleCommands) </a:t>
            </a:r>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9" name="TextBox 8"/>
          <p:cNvSpPr txBox="1"/>
          <p:nvPr/>
        </p:nvSpPr>
        <p:spPr>
          <a:xfrm>
            <a:off x="304800" y="914400"/>
            <a:ext cx="8686800" cy="3785652"/>
          </a:xfrm>
          <a:prstGeom prst="rect">
            <a:avLst/>
          </a:prstGeom>
          <a:noFill/>
        </p:spPr>
        <p:txBody>
          <a:bodyPr wrap="square" numCol="1" rtlCol="0">
            <a:spAutoFit/>
          </a:bodyPr>
          <a:lstStyle/>
          <a:p>
            <a:r>
              <a:rPr lang="en-US" sz="2000" b="1" dirty="0">
                <a:latin typeface="Arial" panose="02080604020202020204" charset="0"/>
                <a:ea typeface="Roboto" pitchFamily="2" charset="0"/>
                <a:cs typeface="Arial" panose="02080604020202020204" charset="0"/>
              </a:rPr>
              <a:t>Assignment:</a:t>
            </a:r>
            <a:endParaRPr lang="en-US" sz="2000" b="1" u="sng"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dirty="0">
                <a:latin typeface="Arial" panose="02080604020202020204" charset="0"/>
                <a:ea typeface="Roboto" pitchFamily="2" charset="0"/>
                <a:cs typeface="Arial" panose="02080604020202020204" charset="0"/>
              </a:rPr>
              <a:t>Make a folder on your desktop named code.</a:t>
            </a:r>
          </a:p>
          <a:p>
            <a:endParaRPr lang="en-US" sz="2000" b="1"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dirty="0">
                <a:latin typeface="Arial" panose="02080604020202020204" charset="0"/>
                <a:ea typeface="Roboto" pitchFamily="2" charset="0"/>
                <a:cs typeface="Arial" panose="02080604020202020204" charset="0"/>
              </a:rPr>
              <a:t>Put all of your code that you do inside of that folder.</a:t>
            </a:r>
          </a:p>
          <a:p>
            <a:pPr marL="342900" indent="-342900">
              <a:buFont typeface="Arial" panose="02080604020202020204" charset="0"/>
              <a:buChar char="•"/>
            </a:pPr>
            <a:endParaRPr lang="en-US" sz="2000" b="1" dirty="0">
              <a:latin typeface="Arial" panose="02080604020202020204" charset="0"/>
              <a:ea typeface="Roboto" pitchFamily="2" charset="0"/>
              <a:cs typeface="Arial" panose="02080604020202020204" charset="0"/>
            </a:endParaRPr>
          </a:p>
          <a:p>
            <a:r>
              <a:rPr lang="en-US" sz="2000" b="1" dirty="0">
                <a:latin typeface="Arial" panose="02080604020202020204" charset="0"/>
                <a:ea typeface="Roboto" pitchFamily="2" charset="0"/>
                <a:cs typeface="Arial" panose="02080604020202020204" charset="0"/>
              </a:rPr>
              <a:t>Best Practices:</a:t>
            </a:r>
          </a:p>
          <a:p>
            <a:pPr marL="342900" indent="-342900">
              <a:buFont typeface="Arial" panose="02080604020202020204" charset="0"/>
              <a:buChar char="•"/>
            </a:pPr>
            <a:endParaRPr lang="en-US" sz="2000" b="1"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dirty="0">
                <a:latin typeface="Arial" panose="02080604020202020204" charset="0"/>
                <a:ea typeface="Roboto" pitchFamily="2" charset="0"/>
                <a:cs typeface="Arial" panose="02080604020202020204" charset="0"/>
              </a:rPr>
              <a:t>Always use lowercase for folder and file names.</a:t>
            </a:r>
          </a:p>
          <a:p>
            <a:pPr marL="342900" indent="-34290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dirty="0">
                <a:latin typeface="Arial" panose="02080604020202020204" charset="0"/>
                <a:ea typeface="Roboto" pitchFamily="2" charset="0"/>
                <a:cs typeface="Arial" panose="02080604020202020204" charset="0"/>
              </a:rPr>
              <a:t>Never put in spaces in your folder and file names.</a:t>
            </a:r>
          </a:p>
          <a:p>
            <a:pPr marL="342900" indent="-34290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dirty="0">
                <a:latin typeface="Arial" panose="02080604020202020204" charset="0"/>
                <a:ea typeface="Roboto" pitchFamily="2" charset="0"/>
                <a:cs typeface="Arial" panose="02080604020202020204" charset="0"/>
              </a:rPr>
              <a:t>Use dashes to separate.</a:t>
            </a: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80604020202020204" charset="0"/>
                <a:ea typeface="Roboto" pitchFamily="2" charset="0"/>
                <a:cs typeface="Arial" panose="02080604020202020204" charset="0"/>
              </a:rPr>
              <a:t>Activity: </a:t>
            </a:r>
            <a:r>
              <a:rPr lang="en-US" dirty="0">
                <a:latin typeface="Arial" panose="02080604020202020204" charset="0"/>
                <a:ea typeface="Roboto" pitchFamily="2" charset="0"/>
                <a:cs typeface="Arial" panose="02080604020202020204" charset="0"/>
              </a:rPr>
              <a:t>Get Situated </a:t>
            </a:r>
            <a:r>
              <a:rPr lang="en-US" b="1" dirty="0">
                <a:latin typeface="Arial" panose="02080604020202020204" charset="0"/>
                <a:ea typeface="Roboto" pitchFamily="2" charset="0"/>
                <a:cs typeface="Arial" panose="02080604020202020204" charset="0"/>
              </a:rPr>
              <a:t>|  Suggested Time: </a:t>
            </a:r>
            <a:r>
              <a:rPr lang="en-US" dirty="0">
                <a:latin typeface="Arial" panose="02080604020202020204" charset="0"/>
                <a:ea typeface="Roboto" pitchFamily="2" charset="0"/>
                <a:cs typeface="Arial" panose="02080604020202020204" charset="0"/>
              </a:rPr>
              <a:t>1 min</a:t>
            </a:r>
            <a:endParaRPr lang="en-US" i="1"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9" name="TextBox 8"/>
          <p:cNvSpPr txBox="1"/>
          <p:nvPr/>
        </p:nvSpPr>
        <p:spPr>
          <a:xfrm>
            <a:off x="304800" y="914400"/>
            <a:ext cx="8686800" cy="5324535"/>
          </a:xfrm>
          <a:prstGeom prst="rect">
            <a:avLst/>
          </a:prstGeom>
          <a:noFill/>
        </p:spPr>
        <p:txBody>
          <a:bodyPr wrap="square" numCol="1" rtlCol="0">
            <a:spAutoFit/>
          </a:bodyPr>
          <a:lstStyle/>
          <a:p>
            <a:r>
              <a:rPr lang="en-US" sz="2000" b="1" dirty="0">
                <a:latin typeface="Arial" panose="02080604020202020204" charset="0"/>
                <a:ea typeface="Roboto" pitchFamily="2" charset="0"/>
                <a:cs typeface="Arial" panose="02080604020202020204" charset="0"/>
              </a:rPr>
              <a:t>Assignment:</a:t>
            </a:r>
          </a:p>
          <a:p>
            <a:r>
              <a:rPr lang="en-US" sz="2000" dirty="0">
                <a:latin typeface="Arial" panose="02080604020202020204" charset="0"/>
                <a:ea typeface="Roboto" pitchFamily="2" charset="0"/>
                <a:cs typeface="Arial" panose="02080604020202020204" charset="0"/>
              </a:rPr>
              <a:t>From the Terminal / Console and using only the command line, create:</a:t>
            </a:r>
          </a:p>
          <a:p>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A new folder with the name of </a:t>
            </a:r>
            <a:r>
              <a:rPr lang="en-US" sz="2000" dirty="0" err="1">
                <a:latin typeface="Arial" panose="02080604020202020204" charset="0"/>
                <a:ea typeface="Roboto" pitchFamily="2" charset="0"/>
                <a:cs typeface="Arial" panose="02080604020202020204" charset="0"/>
              </a:rPr>
              <a:t>first_day_stuff</a:t>
            </a:r>
            <a:r>
              <a:rPr lang="en-US" sz="2000" dirty="0">
                <a:latin typeface="Arial" panose="02080604020202020204" charset="0"/>
                <a:ea typeface="Roboto" pitchFamily="2" charset="0"/>
                <a:cs typeface="Arial" panose="02080604020202020204" charset="0"/>
              </a:rPr>
              <a:t>.</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A new HTML file with the name of </a:t>
            </a:r>
            <a:r>
              <a:rPr lang="en-US" sz="2000" dirty="0" err="1">
                <a:latin typeface="Arial" panose="02080604020202020204" charset="0"/>
                <a:ea typeface="Roboto" pitchFamily="2" charset="0"/>
                <a:cs typeface="Arial" panose="02080604020202020204" charset="0"/>
              </a:rPr>
              <a:t>first_day.html</a:t>
            </a:r>
            <a:r>
              <a:rPr lang="en-US" sz="2000" dirty="0">
                <a:latin typeface="Arial" panose="02080604020202020204" charset="0"/>
                <a:ea typeface="Roboto" pitchFamily="2" charset="0"/>
                <a:cs typeface="Arial" panose="02080604020202020204" charset="0"/>
              </a:rPr>
              <a:t>.</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Open the current folder containing the new HTML file.</a:t>
            </a:r>
          </a:p>
          <a:p>
            <a:endParaRPr lang="en-US" sz="2000" dirty="0">
              <a:latin typeface="Arial" panose="02080604020202020204" charset="0"/>
              <a:ea typeface="Roboto" pitchFamily="2" charset="0"/>
              <a:cs typeface="Arial" panose="02080604020202020204" charset="0"/>
            </a:endParaRPr>
          </a:p>
          <a:p>
            <a:r>
              <a:rPr lang="en-US" sz="2000" b="1" dirty="0">
                <a:latin typeface="Arial" panose="02080604020202020204" charset="0"/>
                <a:ea typeface="Roboto" pitchFamily="2" charset="0"/>
                <a:cs typeface="Arial" panose="02080604020202020204" charset="0"/>
              </a:rPr>
              <a:t>Bonus:</a:t>
            </a: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Create multiple directories/folders with the names </a:t>
            </a:r>
            <a:r>
              <a:rPr lang="en-US" sz="2000" dirty="0" err="1">
                <a:latin typeface="Arial" panose="02080604020202020204" charset="0"/>
                <a:ea typeface="Roboto" pitchFamily="2" charset="0"/>
                <a:cs typeface="Arial" panose="02080604020202020204" charset="0"/>
              </a:rPr>
              <a:t>one_folder</a:t>
            </a:r>
            <a:r>
              <a:rPr lang="en-US" sz="2000" dirty="0">
                <a:latin typeface="Arial" panose="02080604020202020204" charset="0"/>
                <a:ea typeface="Roboto" pitchFamily="2" charset="0"/>
                <a:cs typeface="Arial" panose="02080604020202020204" charset="0"/>
              </a:rPr>
              <a:t> and </a:t>
            </a:r>
            <a:r>
              <a:rPr lang="en-US" sz="2000" dirty="0" err="1">
                <a:latin typeface="Arial" panose="02080604020202020204" charset="0"/>
                <a:ea typeface="Roboto" pitchFamily="2" charset="0"/>
                <a:cs typeface="Arial" panose="02080604020202020204" charset="0"/>
              </a:rPr>
              <a:t>second_folder</a:t>
            </a:r>
            <a:r>
              <a:rPr lang="en-US" sz="2000" dirty="0">
                <a:latin typeface="Arial" panose="02080604020202020204" charset="0"/>
                <a:ea typeface="Roboto" pitchFamily="2" charset="0"/>
                <a:cs typeface="Arial" panose="02080604020202020204" charset="0"/>
              </a:rPr>
              <a:t> in one command.</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Create multiple files with the names one.html and two.html in one command in the </a:t>
            </a:r>
            <a:r>
              <a:rPr lang="en-US" sz="2000" dirty="0" err="1">
                <a:latin typeface="Arial" panose="02080604020202020204" charset="0"/>
                <a:ea typeface="Roboto" pitchFamily="2" charset="0"/>
                <a:cs typeface="Arial" panose="02080604020202020204" charset="0"/>
              </a:rPr>
              <a:t>first_day_stuff</a:t>
            </a:r>
            <a:r>
              <a:rPr lang="en-US" sz="2000" dirty="0">
                <a:latin typeface="Arial" panose="02080604020202020204" charset="0"/>
                <a:ea typeface="Roboto" pitchFamily="2" charset="0"/>
                <a:cs typeface="Arial" panose="02080604020202020204" charset="0"/>
              </a:rPr>
              <a:t> directory.</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endParaRPr lang="en-US" sz="2000" dirty="0">
              <a:latin typeface="Arial" panose="02080604020202020204" charset="0"/>
              <a:ea typeface="Roboto" pitchFamily="2" charset="0"/>
              <a:cs typeface="Arial" panose="02080604020202020204" charset="0"/>
            </a:endParaRP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80604020202020204" charset="0"/>
                <a:ea typeface="Roboto" pitchFamily="2" charset="0"/>
                <a:cs typeface="Arial" panose="02080604020202020204" charset="0"/>
              </a:rPr>
              <a:t>Activity</a:t>
            </a:r>
            <a:r>
              <a:rPr lang="en-US" i="1" dirty="0">
                <a:latin typeface="Arial" panose="02080604020202020204" charset="0"/>
                <a:ea typeface="Roboto" pitchFamily="2" charset="0"/>
                <a:cs typeface="Arial" panose="02080604020202020204" charset="0"/>
              </a:rPr>
              <a:t>: </a:t>
            </a:r>
            <a:r>
              <a:rPr lang="en-US" dirty="0">
                <a:latin typeface="Arial" panose="02080604020202020204" charset="0"/>
                <a:ea typeface="Roboto" pitchFamily="2" charset="0"/>
                <a:cs typeface="Arial" panose="02080604020202020204" charset="0"/>
              </a:rPr>
              <a:t>Console Commands </a:t>
            </a:r>
            <a:r>
              <a:rPr lang="en-US" b="1" dirty="0">
                <a:latin typeface="Arial" panose="02080604020202020204" charset="0"/>
                <a:ea typeface="Roboto" pitchFamily="2" charset="0"/>
                <a:cs typeface="Arial" panose="02080604020202020204" charset="0"/>
              </a:rPr>
              <a:t>|  Suggested Time: </a:t>
            </a:r>
            <a:r>
              <a:rPr lang="en-US" dirty="0">
                <a:latin typeface="Arial" panose="02080604020202020204" charset="0"/>
                <a:ea typeface="Roboto" pitchFamily="2" charset="0"/>
                <a:cs typeface="Arial" panose="02080604020202020204" charset="0"/>
              </a:rPr>
              <a:t>12 min</a:t>
            </a:r>
            <a:endParaRPr lang="en-US" i="1"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Intro to Console</a:t>
            </a:r>
          </a:p>
        </p:txBody>
      </p:sp>
      <p:sp>
        <p:nvSpPr>
          <p:cNvPr id="5" name="Title 1"/>
          <p:cNvSpPr txBox="1"/>
          <p:nvPr/>
        </p:nvSpPr>
        <p:spPr>
          <a:xfrm>
            <a:off x="1438276" y="1267852"/>
            <a:ext cx="6457950" cy="1098174"/>
          </a:xfrm>
          <a:prstGeom prst="rect">
            <a:avLst/>
          </a:prstGeom>
        </p:spPr>
        <p:txBody>
          <a:bodyPr vert="horz" lIns="91440" tIns="45720" rIns="91440" bIns="45720" numCol="1" rtlCol="0" anchor="ctr">
            <a:normAutofit fontScale="70000" lnSpcReduction="20000"/>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80604020202020204" charset="0"/>
                <a:ea typeface="Roboto" pitchFamily="2" charset="0"/>
                <a:cs typeface="Arial" panose="02080604020202020204" charset="0"/>
              </a:rPr>
              <a:t>Discuss with Neighbors</a:t>
            </a:r>
          </a:p>
        </p:txBody>
      </p:sp>
      <p:pic>
        <p:nvPicPr>
          <p:cNvPr id="6" name="Picture 4" descr="http://www.mememaker.net/static/images/memes/34812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133600" y="2133600"/>
            <a:ext cx="5115830" cy="42333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Hello, HTML</a:t>
            </a:r>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pic>
        <p:nvPicPr>
          <p:cNvPr id="7" name="Picture 2" descr="https://upload.wikimedia.org/wikipedia/commons/thumb/6/61/HTML5_logo_and_wordmark.svg/2000px-HTML5_logo_and_wordmark.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 y="897972"/>
            <a:ext cx="4101965" cy="41019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99lime.com/_bak/topics/you-only-need-10-tags/assets/example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127364" y="927158"/>
            <a:ext cx="4776296" cy="414135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 y="5203711"/>
            <a:ext cx="9155741" cy="11970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10" name="Rectangle 9"/>
          <p:cNvSpPr/>
          <p:nvPr/>
        </p:nvSpPr>
        <p:spPr>
          <a:xfrm>
            <a:off x="173842" y="5257800"/>
            <a:ext cx="8796315" cy="1015663"/>
          </a:xfrm>
          <a:prstGeom prst="rect">
            <a:avLst/>
          </a:prstGeom>
        </p:spPr>
        <p:txBody>
          <a:bodyPr wrap="square" numCol="1">
            <a:spAutoFit/>
          </a:bodyPr>
          <a:lstStyle/>
          <a:p>
            <a:pPr marL="342900" indent="-342900">
              <a:buFont typeface="Arial" panose="02080604020202020204" charset="0"/>
              <a:buChar char="•"/>
            </a:pPr>
            <a:r>
              <a:rPr lang="en-US" sz="2000" b="1" dirty="0">
                <a:solidFill>
                  <a:schemeClr val="bg1"/>
                </a:solidFill>
                <a:latin typeface="Arial" panose="02080604020202020204" charset="0"/>
                <a:ea typeface="Roboto" pitchFamily="2" charset="0"/>
                <a:cs typeface="Arial" panose="02080604020202020204" charset="0"/>
              </a:rPr>
              <a:t>HTML </a:t>
            </a:r>
            <a:r>
              <a:rPr lang="en-US" sz="2000" dirty="0">
                <a:solidFill>
                  <a:schemeClr val="bg1"/>
                </a:solidFill>
                <a:latin typeface="Arial" panose="02080604020202020204" charset="0"/>
                <a:ea typeface="Roboto" pitchFamily="2" charset="0"/>
                <a:cs typeface="Arial" panose="02080604020202020204" charset="0"/>
              </a:rPr>
              <a:t>is one of the three base languages behind </a:t>
            </a:r>
            <a:r>
              <a:rPr lang="en-US" sz="2000" u="sng" dirty="0">
                <a:solidFill>
                  <a:schemeClr val="bg1"/>
                </a:solidFill>
                <a:latin typeface="Arial" panose="02080604020202020204" charset="0"/>
                <a:ea typeface="Roboto" pitchFamily="2" charset="0"/>
                <a:cs typeface="Arial" panose="02080604020202020204" charset="0"/>
              </a:rPr>
              <a:t>every single website</a:t>
            </a:r>
            <a:r>
              <a:rPr lang="en-US" sz="2000" dirty="0">
                <a:solidFill>
                  <a:schemeClr val="bg1"/>
                </a:solidFill>
                <a:latin typeface="Arial" panose="02080604020202020204" charset="0"/>
                <a:ea typeface="Roboto" pitchFamily="2" charset="0"/>
                <a:cs typeface="Arial" panose="02080604020202020204" charset="0"/>
              </a:rPr>
              <a:t>.</a:t>
            </a:r>
          </a:p>
          <a:p>
            <a:pPr marL="342900" indent="-342900">
              <a:buFont typeface="Arial" panose="02080604020202020204" charset="0"/>
              <a:buChar char="•"/>
            </a:pPr>
            <a:endParaRPr lang="en-US" sz="2000" dirty="0">
              <a:solidFill>
                <a:schemeClr val="bg1"/>
              </a:solidFill>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dirty="0">
                <a:solidFill>
                  <a:schemeClr val="bg1"/>
                </a:solidFill>
                <a:latin typeface="Arial" panose="02080604020202020204" charset="0"/>
                <a:ea typeface="Roboto" pitchFamily="2" charset="0"/>
                <a:cs typeface="Arial" panose="02080604020202020204" charset="0"/>
              </a:rPr>
              <a:t>It defines all of the basic content and a </a:t>
            </a:r>
            <a:r>
              <a:rPr lang="en-US" sz="2000" i="1" dirty="0">
                <a:solidFill>
                  <a:schemeClr val="bg1"/>
                </a:solidFill>
                <a:latin typeface="Arial" panose="02080604020202020204" charset="0"/>
                <a:ea typeface="Roboto" pitchFamily="2" charset="0"/>
                <a:cs typeface="Arial" panose="02080604020202020204" charset="0"/>
              </a:rPr>
              <a:t>bit</a:t>
            </a:r>
            <a:r>
              <a:rPr lang="en-US" sz="2000" dirty="0">
                <a:solidFill>
                  <a:schemeClr val="bg1"/>
                </a:solidFill>
                <a:latin typeface="Arial" panose="02080604020202020204" charset="0"/>
                <a:ea typeface="Roboto" pitchFamily="2" charset="0"/>
                <a:cs typeface="Arial" panose="02080604020202020204" charset="0"/>
              </a:rPr>
              <a:t> of formatting.</a:t>
            </a:r>
            <a:endParaRPr lang="en-US" sz="2000" b="1" u="sng" dirty="0">
              <a:solidFill>
                <a:schemeClr val="bg1"/>
              </a:solidFill>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&gt; YOUR TURN</a:t>
            </a:r>
          </a:p>
        </p:txBody>
      </p:sp>
      <p:sp>
        <p:nvSpPr>
          <p:cNvPr id="11" name="Rectangle 10"/>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12" name="TextBox 11"/>
          <p:cNvSpPr txBox="1"/>
          <p:nvPr/>
        </p:nvSpPr>
        <p:spPr>
          <a:xfrm>
            <a:off x="304800" y="914400"/>
            <a:ext cx="8686800" cy="5355312"/>
          </a:xfrm>
          <a:prstGeom prst="rect">
            <a:avLst/>
          </a:prstGeom>
          <a:noFill/>
        </p:spPr>
        <p:txBody>
          <a:bodyPr wrap="square" numCol="1" rtlCol="0">
            <a:spAutoFit/>
          </a:bodyPr>
          <a:lstStyle/>
          <a:p>
            <a:r>
              <a:rPr lang="en-US" b="1" dirty="0">
                <a:latin typeface="Arial" panose="02080604020202020204" charset="0"/>
                <a:ea typeface="Roboto" pitchFamily="2" charset="0"/>
                <a:cs typeface="Arial" panose="02080604020202020204" charset="0"/>
              </a:rPr>
              <a:t>Assignment:</a:t>
            </a:r>
          </a:p>
          <a:p>
            <a:r>
              <a:rPr lang="en-US" dirty="0">
                <a:latin typeface="Arial" panose="02080604020202020204" charset="0"/>
                <a:ea typeface="Roboto" pitchFamily="2" charset="0"/>
                <a:cs typeface="Arial" panose="02080604020202020204" charset="0"/>
              </a:rPr>
              <a:t>In a new HTML file, create the basic structure of an HTML document and include the following in it:</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 DOCTYPE declaration.</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 Head tag with a title tag.</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 H1 tag with a title of your choice.</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 Embed an image.</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 Create the following three links on your page:</a:t>
            </a:r>
          </a:p>
          <a:p>
            <a:pPr marL="800100" lvl="1" indent="-342900">
              <a:buFont typeface="Arial" panose="02080604020202020204" charset="0"/>
              <a:buChar char="•"/>
            </a:pPr>
            <a:r>
              <a:rPr lang="en-US" dirty="0">
                <a:latin typeface="Arial" panose="02080604020202020204" charset="0"/>
                <a:ea typeface="Roboto" pitchFamily="2" charset="0"/>
                <a:cs typeface="Arial" panose="02080604020202020204" charset="0"/>
              </a:rPr>
              <a:t>  One link that is target="_blank" so that it opens a new tab when clicked on.</a:t>
            </a:r>
          </a:p>
          <a:p>
            <a:pPr marL="800100" lvl="1" indent="-342900">
              <a:buFont typeface="Arial" panose="02080604020202020204" charset="0"/>
              <a:buChar char="•"/>
            </a:pPr>
            <a:r>
              <a:rPr lang="en-US" dirty="0">
                <a:latin typeface="Arial" panose="02080604020202020204" charset="0"/>
                <a:ea typeface="Roboto" pitchFamily="2" charset="0"/>
                <a:cs typeface="Arial" panose="02080604020202020204" charset="0"/>
              </a:rPr>
              <a:t>  Make the second link bold.</a:t>
            </a:r>
          </a:p>
          <a:p>
            <a:pPr marL="800100" lvl="1" indent="-342900">
              <a:buFont typeface="Arial" panose="02080604020202020204" charset="0"/>
              <a:buChar char="•"/>
            </a:pPr>
            <a:r>
              <a:rPr lang="en-US" dirty="0">
                <a:latin typeface="Arial" panose="02080604020202020204" charset="0"/>
                <a:ea typeface="Roboto" pitchFamily="2" charset="0"/>
                <a:cs typeface="Arial" panose="02080604020202020204" charset="0"/>
              </a:rPr>
              <a:t>  Make the third link a placeholder so it goes nowhere.</a:t>
            </a:r>
          </a:p>
          <a:p>
            <a:endParaRPr lang="en-US" dirty="0">
              <a:latin typeface="Arial" panose="02080604020202020204" charset="0"/>
              <a:ea typeface="Roboto" pitchFamily="2" charset="0"/>
              <a:cs typeface="Arial" panose="02080604020202020204" charset="0"/>
            </a:endParaRPr>
          </a:p>
          <a:p>
            <a:r>
              <a:rPr lang="en-US" b="1" dirty="0">
                <a:latin typeface="Arial" panose="02080604020202020204" charset="0"/>
                <a:ea typeface="Roboto" pitchFamily="2" charset="0"/>
                <a:cs typeface="Arial" panose="02080604020202020204" charset="0"/>
              </a:rPr>
              <a:t>Bonus:</a:t>
            </a:r>
            <a:endParaRPr lang="en-US"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Create an ordered list of steps to make a sandwich.</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Create an unordered list of 5 bands/musicians you like.</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Create a table with 2 columns (animal class and animal name) and 4 rows of animals.</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Use an alternate way of separating links without line breaks.</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Embed a YouTube video of your favorite band/musician.</a:t>
            </a:r>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YouTube Video Walkthrough!</a:t>
            </a:r>
          </a:p>
        </p:txBody>
      </p:sp>
      <p:pic>
        <p:nvPicPr>
          <p:cNvPr id="2" name="Picture 1"/>
          <p:cNvPicPr>
            <a:picLocks noChangeAspect="1"/>
          </p:cNvPicPr>
          <p:nvPr/>
        </p:nvPicPr>
        <p:blipFill>
          <a:blip r:embed="rId3"/>
          <a:stretch>
            <a:fillRect/>
          </a:stretch>
        </p:blipFill>
        <p:spPr>
          <a:xfrm>
            <a:off x="330200" y="762000"/>
            <a:ext cx="8343900" cy="4733814"/>
          </a:xfrm>
          <a:prstGeom prst="rect">
            <a:avLst/>
          </a:prstGeom>
        </p:spPr>
      </p:pic>
      <p:sp>
        <p:nvSpPr>
          <p:cNvPr id="4" name="Rectangle 3"/>
          <p:cNvSpPr/>
          <p:nvPr/>
        </p:nvSpPr>
        <p:spPr>
          <a:xfrm>
            <a:off x="330200" y="5603960"/>
            <a:ext cx="8343900" cy="646331"/>
          </a:xfrm>
          <a:prstGeom prst="rect">
            <a:avLst/>
          </a:prstGeom>
        </p:spPr>
        <p:txBody>
          <a:bodyPr wrap="square" numCol="1">
            <a:spAutoFit/>
          </a:bodyPr>
          <a:lstStyle/>
          <a:p>
            <a:r>
              <a:rPr lang="en-US" dirty="0">
                <a:latin typeface="Arial" panose="02080604020202020204" charset="0"/>
                <a:ea typeface="Arial" panose="02080604020202020204" charset="0"/>
                <a:cs typeface="Arial" panose="02080604020202020204" charset="0"/>
                <a:hlinkClick r:id="rId4"/>
              </a:rPr>
              <a:t>https://www.youtube.com/watch?v=ieb6Svbc10E&amp;index=1&amp;list=PLgJ8UgkiorCnMLsUevoQRxH8t9bt7ne14</a:t>
            </a:r>
            <a:endParaRPr lang="en-US" dirty="0">
              <a:latin typeface="Arial" panose="02080604020202020204" charset="0"/>
              <a:ea typeface="Arial" panose="02080604020202020204" charset="0"/>
              <a:cs typeface="Arial" panose="02080604020202020204" charset="0"/>
            </a:endParaRPr>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sp>
        <p:nvSpPr>
          <p:cNvPr id="5" name="Title 1"/>
          <p:cNvSpPr txBox="1"/>
          <p:nvPr/>
        </p:nvSpPr>
        <p:spPr>
          <a:xfrm>
            <a:off x="3208820" y="2935535"/>
            <a:ext cx="6457950" cy="1098174"/>
          </a:xfrm>
          <a:prstGeom prst="rect">
            <a:avLst/>
          </a:prstGeom>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80604020202020204" charset="0"/>
                <a:ea typeface="Roboto" pitchFamily="2" charset="0"/>
                <a:cs typeface="Arial" panose="02080604020202020204" charset="0"/>
              </a:rPr>
              <a:t>How’d it go?</a:t>
            </a:r>
          </a:p>
        </p:txBody>
      </p:sp>
      <p:pic>
        <p:nvPicPr>
          <p:cNvPr id="6" name="Picture 2" descr="http://static1.squarespace.com/static/553ac67be4b0301603207af9/t/557d4704e4b05efa91181261/1434273541516/question+answer+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30200" y="1498852"/>
            <a:ext cx="3447706" cy="40972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x-none" altLang="en-US" dirty="0"/>
              <a:t>LUNCH (30 Mins)</a:t>
            </a:r>
            <a:endParaRPr lang="x-none" altLang="en-US"/>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What / Why </a:t>
            </a:r>
            <a:r>
              <a:rPr lang="en-US" dirty="0" err="1"/>
              <a:t>Git</a:t>
            </a:r>
            <a:r>
              <a:rPr lang="en-US" dirty="0"/>
              <a:t>?</a:t>
            </a:r>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Collaborative Coding</a:t>
            </a: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50283"/>
            <a:ext cx="9144000" cy="4478917"/>
          </a:xfrm>
          <a:prstGeom prst="rect">
            <a:avLst/>
          </a:prstGeom>
        </p:spPr>
      </p:pic>
      <p:sp>
        <p:nvSpPr>
          <p:cNvPr id="17" name="TextBox 16"/>
          <p:cNvSpPr txBox="1"/>
          <p:nvPr/>
        </p:nvSpPr>
        <p:spPr>
          <a:xfrm>
            <a:off x="152399" y="4953000"/>
            <a:ext cx="8882743" cy="1292662"/>
          </a:xfrm>
          <a:prstGeom prst="rect">
            <a:avLst/>
          </a:prstGeom>
          <a:noFill/>
        </p:spPr>
        <p:txBody>
          <a:bodyPr wrap="square" numCol="1" rtlCol="0">
            <a:spAutoFit/>
          </a:bodyPr>
          <a:lstStyle/>
          <a:p>
            <a:pPr marL="285750" indent="-285750">
              <a:buFont typeface="Arial" panose="02080604020202020204" charset="0"/>
              <a:buChar char="•"/>
            </a:pPr>
            <a:r>
              <a:rPr lang="en-US" dirty="0">
                <a:latin typeface="Arial" panose="02080604020202020204" charset="0"/>
                <a:cs typeface="Arial" panose="02080604020202020204" charset="0"/>
              </a:rPr>
              <a:t>Modern web development is </a:t>
            </a:r>
            <a:r>
              <a:rPr lang="en-US" i="1" u="sng" dirty="0">
                <a:latin typeface="Arial" panose="02080604020202020204" charset="0"/>
                <a:cs typeface="Arial" panose="02080604020202020204" charset="0"/>
              </a:rPr>
              <a:t>highly</a:t>
            </a:r>
            <a:r>
              <a:rPr lang="en-US" dirty="0">
                <a:latin typeface="Arial" panose="02080604020202020204" charset="0"/>
                <a:cs typeface="Arial" panose="02080604020202020204" charset="0"/>
              </a:rPr>
              <a:t> collaborative.</a:t>
            </a:r>
          </a:p>
          <a:p>
            <a:pPr marL="285750" indent="-285750">
              <a:buFont typeface="Arial" panose="02080604020202020204" charset="0"/>
              <a:buChar char="•"/>
            </a:pPr>
            <a:endParaRPr lang="en-US" sz="1200" dirty="0">
              <a:latin typeface="Arial" panose="02080604020202020204" charset="0"/>
              <a:cs typeface="Arial" panose="02080604020202020204" charset="0"/>
            </a:endParaRPr>
          </a:p>
          <a:p>
            <a:pPr marL="285750" indent="-285750">
              <a:buFont typeface="Arial" panose="02080604020202020204" charset="0"/>
              <a:buChar char="•"/>
            </a:pPr>
            <a:r>
              <a:rPr lang="en-US" dirty="0">
                <a:latin typeface="Arial" panose="02080604020202020204" charset="0"/>
                <a:cs typeface="Arial" panose="02080604020202020204" charset="0"/>
              </a:rPr>
              <a:t>Teams are often extremely large and separated across the country — or planet.</a:t>
            </a:r>
          </a:p>
          <a:p>
            <a:pPr marL="285750" indent="-285750">
              <a:buFont typeface="Arial" panose="02080604020202020204" charset="0"/>
              <a:buChar char="•"/>
            </a:pPr>
            <a:endParaRPr lang="en-US" sz="1200" dirty="0">
              <a:latin typeface="Arial" panose="02080604020202020204" charset="0"/>
              <a:cs typeface="Arial" panose="02080604020202020204" charset="0"/>
            </a:endParaRPr>
          </a:p>
          <a:p>
            <a:pPr marL="285750" indent="-285750">
              <a:buFont typeface="Arial" panose="02080604020202020204" charset="0"/>
              <a:buChar char="•"/>
            </a:pPr>
            <a:r>
              <a:rPr lang="en-US" dirty="0">
                <a:latin typeface="Arial" panose="02080604020202020204" charset="0"/>
                <a:cs typeface="Arial" panose="02080604020202020204" charset="0"/>
              </a:rPr>
              <a:t>Apps sometimes comprise hundreds or even thousands of files. </a:t>
            </a: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hape 243"/>
          <p:cNvSpPr>
            <a:spLocks noGrp="1"/>
          </p:cNvSpPr>
          <p:nvPr>
            <p:ph type="title"/>
          </p:nvPr>
        </p:nvSpPr>
        <p:spPr>
          <a:xfrm>
            <a:off x="304800" y="-1"/>
            <a:ext cx="5470527" cy="653856"/>
          </a:xfrm>
          <a:prstGeom prst="rect">
            <a:avLst/>
          </a:prstGeom>
        </p:spPr>
        <p:txBody>
          <a:bodyPr/>
          <a:lstStyle/>
          <a:p>
            <a:r>
              <a:t>The Team’s Task</a:t>
            </a:r>
          </a:p>
        </p:txBody>
      </p:sp>
      <p:sp>
        <p:nvSpPr>
          <p:cNvPr id="244" name="Shape 244"/>
          <p:cNvSpPr/>
          <p:nvPr/>
        </p:nvSpPr>
        <p:spPr>
          <a:xfrm>
            <a:off x="911982" y="1370330"/>
            <a:ext cx="7574057" cy="46166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sz="2400"/>
            </a:pPr>
            <a:r>
              <a:rPr dirty="0"/>
              <a:t>Task:  </a:t>
            </a:r>
            <a:r>
              <a:rPr lang="en-US" dirty="0"/>
              <a:t>Make a list of creative works you’ve written in the past</a:t>
            </a:r>
            <a:endParaRPr dirty="0"/>
          </a:p>
        </p:txBody>
      </p:sp>
      <p:sp>
        <p:nvSpPr>
          <p:cNvPr id="245" name="Shape 245"/>
          <p:cNvSpPr/>
          <p:nvPr/>
        </p:nvSpPr>
        <p:spPr>
          <a:xfrm>
            <a:off x="3508028" y="3249928"/>
            <a:ext cx="2127941" cy="3581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t>Programming Team:</a:t>
            </a:r>
          </a:p>
        </p:txBody>
      </p:sp>
      <p:pic>
        <p:nvPicPr>
          <p:cNvPr id="2" name="Picture 1">
            <a:extLst>
              <a:ext uri="{FF2B5EF4-FFF2-40B4-BE49-F238E27FC236}">
                <a16:creationId xmlns:a16="http://schemas.microsoft.com/office/drawing/2014/main" id="{7D4DD046-0E04-3B43-9897-7EE5072EFA73}"/>
              </a:ext>
            </a:extLst>
          </p:cNvPr>
          <p:cNvPicPr>
            <a:picLocks noChangeAspect="1"/>
          </p:cNvPicPr>
          <p:nvPr/>
        </p:nvPicPr>
        <p:blipFill>
          <a:blip r:embed="rId2"/>
          <a:stretch>
            <a:fillRect/>
          </a:stretch>
        </p:blipFill>
        <p:spPr>
          <a:xfrm>
            <a:off x="3657598" y="3859526"/>
            <a:ext cx="1828800" cy="1651000"/>
          </a:xfrm>
          <a:prstGeom prst="rect">
            <a:avLst/>
          </a:prstGeom>
        </p:spPr>
      </p:pic>
      <p:pic>
        <p:nvPicPr>
          <p:cNvPr id="3" name="Picture 2">
            <a:extLst>
              <a:ext uri="{FF2B5EF4-FFF2-40B4-BE49-F238E27FC236}">
                <a16:creationId xmlns:a16="http://schemas.microsoft.com/office/drawing/2014/main" id="{5FAF1D15-095D-5D46-A85D-8763A7F879A8}"/>
              </a:ext>
            </a:extLst>
          </p:cNvPr>
          <p:cNvPicPr>
            <a:picLocks noChangeAspect="1"/>
          </p:cNvPicPr>
          <p:nvPr/>
        </p:nvPicPr>
        <p:blipFill>
          <a:blip r:embed="rId3"/>
          <a:stretch>
            <a:fillRect/>
          </a:stretch>
        </p:blipFill>
        <p:spPr>
          <a:xfrm>
            <a:off x="1284420" y="3895264"/>
            <a:ext cx="1038564" cy="1507787"/>
          </a:xfrm>
          <a:prstGeom prst="rect">
            <a:avLst/>
          </a:prstGeom>
        </p:spPr>
      </p:pic>
      <p:pic>
        <p:nvPicPr>
          <p:cNvPr id="4" name="Picture 3">
            <a:extLst>
              <a:ext uri="{FF2B5EF4-FFF2-40B4-BE49-F238E27FC236}">
                <a16:creationId xmlns:a16="http://schemas.microsoft.com/office/drawing/2014/main" id="{D7160A64-1A40-8C41-AE14-423180AB5748}"/>
              </a:ext>
            </a:extLst>
          </p:cNvPr>
          <p:cNvPicPr>
            <a:picLocks noChangeAspect="1"/>
          </p:cNvPicPr>
          <p:nvPr/>
        </p:nvPicPr>
        <p:blipFill>
          <a:blip r:embed="rId4"/>
          <a:stretch>
            <a:fillRect/>
          </a:stretch>
        </p:blipFill>
        <p:spPr>
          <a:xfrm>
            <a:off x="6730986" y="3895264"/>
            <a:ext cx="1389447" cy="1667336"/>
          </a:xfrm>
          <a:prstGeom prst="rect">
            <a:avLst/>
          </a:prstGeom>
        </p:spPr>
      </p:pic>
      <p:sp>
        <p:nvSpPr>
          <p:cNvPr id="11" name="Shape 254">
            <a:extLst>
              <a:ext uri="{FF2B5EF4-FFF2-40B4-BE49-F238E27FC236}">
                <a16:creationId xmlns:a16="http://schemas.microsoft.com/office/drawing/2014/main" id="{805967A5-D228-9F4C-A705-158064AE9D94}"/>
              </a:ext>
            </a:extLst>
          </p:cNvPr>
          <p:cNvSpPr/>
          <p:nvPr/>
        </p:nvSpPr>
        <p:spPr>
          <a:xfrm>
            <a:off x="1251220" y="5687174"/>
            <a:ext cx="1071764" cy="276995"/>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200">
                <a:latin typeface="Arial"/>
                <a:ea typeface="Arial"/>
                <a:cs typeface="Arial"/>
                <a:sym typeface="Arial"/>
              </a:defRPr>
            </a:lvl1pPr>
          </a:lstStyle>
          <a:p>
            <a:r>
              <a:rPr lang="en-US" dirty="0"/>
              <a:t>Maya Angelou</a:t>
            </a:r>
            <a:endParaRPr dirty="0"/>
          </a:p>
        </p:txBody>
      </p:sp>
      <p:sp>
        <p:nvSpPr>
          <p:cNvPr id="12" name="Shape 254">
            <a:extLst>
              <a:ext uri="{FF2B5EF4-FFF2-40B4-BE49-F238E27FC236}">
                <a16:creationId xmlns:a16="http://schemas.microsoft.com/office/drawing/2014/main" id="{86A3EB7B-B61D-B34E-8091-69AC737DAC01}"/>
              </a:ext>
            </a:extLst>
          </p:cNvPr>
          <p:cNvSpPr/>
          <p:nvPr/>
        </p:nvSpPr>
        <p:spPr>
          <a:xfrm>
            <a:off x="4036116" y="5687174"/>
            <a:ext cx="970775" cy="276995"/>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200">
                <a:latin typeface="Arial"/>
                <a:ea typeface="Arial"/>
                <a:cs typeface="Arial"/>
                <a:sym typeface="Arial"/>
              </a:defRPr>
            </a:lvl1pPr>
          </a:lstStyle>
          <a:p>
            <a:r>
              <a:rPr lang="en-US" dirty="0"/>
              <a:t>Anne Sexton</a:t>
            </a:r>
            <a:endParaRPr dirty="0"/>
          </a:p>
        </p:txBody>
      </p:sp>
      <p:sp>
        <p:nvSpPr>
          <p:cNvPr id="13" name="Shape 254">
            <a:extLst>
              <a:ext uri="{FF2B5EF4-FFF2-40B4-BE49-F238E27FC236}">
                <a16:creationId xmlns:a16="http://schemas.microsoft.com/office/drawing/2014/main" id="{4B04E8BC-C2B0-F645-A59E-3DCB60A92CF5}"/>
              </a:ext>
            </a:extLst>
          </p:cNvPr>
          <p:cNvSpPr/>
          <p:nvPr/>
        </p:nvSpPr>
        <p:spPr>
          <a:xfrm>
            <a:off x="6889827" y="5712850"/>
            <a:ext cx="1134281" cy="276995"/>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200">
                <a:latin typeface="Arial"/>
                <a:ea typeface="Arial"/>
                <a:cs typeface="Arial"/>
                <a:sym typeface="Arial"/>
              </a:defRPr>
            </a:lvl1pPr>
          </a:lstStyle>
          <a:p>
            <a:r>
              <a:rPr lang="en-US" dirty="0"/>
              <a:t>Gil Scott Heron</a:t>
            </a:r>
            <a:endParaRPr dirty="0"/>
          </a:p>
        </p:txBody>
      </p:sp>
    </p:spTree>
    <p:extLst>
      <p:ext uri="{BB962C8B-B14F-4D97-AF65-F5344CB8AC3E}">
        <p14:creationId xmlns:p14="http://schemas.microsoft.com/office/powerpoint/2010/main" val="1536047822"/>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p:cNvSpPr>
          <p:nvPr>
            <p:ph type="title"/>
          </p:nvPr>
        </p:nvSpPr>
        <p:spPr>
          <a:xfrm>
            <a:off x="304798" y="-2"/>
            <a:ext cx="5470530" cy="653858"/>
          </a:xfrm>
          <a:prstGeom prst="rect">
            <a:avLst/>
          </a:prstGeom>
        </p:spPr>
        <p:txBody>
          <a:bodyPr/>
          <a:lstStyle/>
          <a:p>
            <a:r>
              <a:rPr lang="en-US" dirty="0"/>
              <a:t>Maya</a:t>
            </a:r>
            <a:r>
              <a:rPr dirty="0"/>
              <a:t> &amp; </a:t>
            </a:r>
            <a:r>
              <a:rPr lang="en-US" dirty="0"/>
              <a:t>Gil</a:t>
            </a:r>
            <a:r>
              <a:rPr dirty="0"/>
              <a:t> make their edits</a:t>
            </a:r>
          </a:p>
        </p:txBody>
      </p:sp>
      <p:sp>
        <p:nvSpPr>
          <p:cNvPr id="252" name="Shape 252"/>
          <p:cNvSpPr/>
          <p:nvPr/>
        </p:nvSpPr>
        <p:spPr>
          <a:xfrm flipV="1">
            <a:off x="2057399" y="1499176"/>
            <a:ext cx="457202" cy="327933"/>
          </a:xfrm>
          <a:prstGeom prst="line">
            <a:avLst/>
          </a:prstGeom>
          <a:ln w="6350">
            <a:solidFill>
              <a:srgbClr val="000000"/>
            </a:solidFill>
            <a:miter/>
          </a:ln>
        </p:spPr>
        <p:txBody>
          <a:bodyPr lIns="45718" tIns="45718" rIns="45718" bIns="45718"/>
          <a:lstStyle/>
          <a:p>
            <a:endParaRPr/>
          </a:p>
        </p:txBody>
      </p:sp>
      <p:pic>
        <p:nvPicPr>
          <p:cNvPr id="253" name="image3.jpeg" descr="Picture 10"/>
          <p:cNvPicPr>
            <a:picLocks noChangeAspect="1"/>
          </p:cNvPicPr>
          <p:nvPr/>
        </p:nvPicPr>
        <p:blipFill>
          <a:blip r:embed="rId2">
            <a:extLst/>
          </a:blip>
          <a:stretch>
            <a:fillRect/>
          </a:stretch>
        </p:blipFill>
        <p:spPr>
          <a:xfrm>
            <a:off x="6334125" y="896990"/>
            <a:ext cx="2514600" cy="2514602"/>
          </a:xfrm>
          <a:prstGeom prst="rect">
            <a:avLst/>
          </a:prstGeom>
          <a:ln w="12700">
            <a:miter lim="400000"/>
          </a:ln>
        </p:spPr>
      </p:pic>
      <p:sp>
        <p:nvSpPr>
          <p:cNvPr id="254" name="Shape 254"/>
          <p:cNvSpPr/>
          <p:nvPr/>
        </p:nvSpPr>
        <p:spPr>
          <a:xfrm>
            <a:off x="2543174" y="1222177"/>
            <a:ext cx="1575082" cy="264253"/>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200">
                <a:latin typeface="Arial"/>
                <a:ea typeface="Arial"/>
                <a:cs typeface="Arial"/>
                <a:sym typeface="Arial"/>
              </a:defRPr>
            </a:lvl1pPr>
          </a:lstStyle>
          <a:p>
            <a:r>
              <a:rPr lang="en-US" dirty="0"/>
              <a:t>Programming</a:t>
            </a:r>
            <a:r>
              <a:rPr dirty="0"/>
              <a:t> Away…</a:t>
            </a:r>
          </a:p>
        </p:txBody>
      </p:sp>
      <p:sp>
        <p:nvSpPr>
          <p:cNvPr id="255" name="Shape 255"/>
          <p:cNvSpPr/>
          <p:nvPr/>
        </p:nvSpPr>
        <p:spPr>
          <a:xfrm flipV="1">
            <a:off x="2085974" y="4746998"/>
            <a:ext cx="457202" cy="327933"/>
          </a:xfrm>
          <a:prstGeom prst="line">
            <a:avLst/>
          </a:prstGeom>
          <a:ln w="6350">
            <a:solidFill>
              <a:srgbClr val="000000"/>
            </a:solidFill>
            <a:miter/>
          </a:ln>
        </p:spPr>
        <p:txBody>
          <a:bodyPr lIns="45718" tIns="45718" rIns="45718" bIns="45718"/>
          <a:lstStyle/>
          <a:p>
            <a:endParaRPr/>
          </a:p>
        </p:txBody>
      </p:sp>
      <p:sp>
        <p:nvSpPr>
          <p:cNvPr id="256" name="Shape 256"/>
          <p:cNvSpPr/>
          <p:nvPr/>
        </p:nvSpPr>
        <p:spPr>
          <a:xfrm>
            <a:off x="2666999" y="4441533"/>
            <a:ext cx="1575082" cy="264253"/>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200">
                <a:latin typeface="Arial"/>
                <a:ea typeface="Arial"/>
                <a:cs typeface="Arial"/>
                <a:sym typeface="Arial"/>
              </a:defRPr>
            </a:lvl1pPr>
          </a:lstStyle>
          <a:p>
            <a:r>
              <a:t>Programming Away…</a:t>
            </a:r>
          </a:p>
        </p:txBody>
      </p:sp>
      <p:pic>
        <p:nvPicPr>
          <p:cNvPr id="257" name="image3.jpeg" descr="Picture 10"/>
          <p:cNvPicPr>
            <a:picLocks noChangeAspect="1"/>
          </p:cNvPicPr>
          <p:nvPr/>
        </p:nvPicPr>
        <p:blipFill>
          <a:blip r:embed="rId2">
            <a:extLst/>
          </a:blip>
          <a:stretch>
            <a:fillRect/>
          </a:stretch>
        </p:blipFill>
        <p:spPr>
          <a:xfrm>
            <a:off x="6334125" y="3700224"/>
            <a:ext cx="2514600" cy="2514602"/>
          </a:xfrm>
          <a:prstGeom prst="rect">
            <a:avLst/>
          </a:prstGeom>
          <a:ln w="12700">
            <a:miter lim="400000"/>
          </a:ln>
        </p:spPr>
      </p:pic>
      <p:sp>
        <p:nvSpPr>
          <p:cNvPr id="258" name="Shape 258"/>
          <p:cNvSpPr/>
          <p:nvPr/>
        </p:nvSpPr>
        <p:spPr>
          <a:xfrm>
            <a:off x="4104472" y="2515763"/>
            <a:ext cx="1772276" cy="36932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a:latin typeface="Arial"/>
                <a:ea typeface="Arial"/>
                <a:cs typeface="Arial"/>
                <a:sym typeface="Arial"/>
              </a:defRPr>
            </a:lvl1pPr>
          </a:lstStyle>
          <a:p>
            <a:r>
              <a:rPr lang="en-US" dirty="0"/>
              <a:t>Maya’s</a:t>
            </a:r>
            <a:r>
              <a:rPr dirty="0"/>
              <a:t> Version</a:t>
            </a:r>
          </a:p>
        </p:txBody>
      </p:sp>
      <p:sp>
        <p:nvSpPr>
          <p:cNvPr id="259" name="Shape 259"/>
          <p:cNvSpPr/>
          <p:nvPr/>
        </p:nvSpPr>
        <p:spPr>
          <a:xfrm>
            <a:off x="4272356" y="5359313"/>
            <a:ext cx="1502972" cy="36932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a:latin typeface="Arial"/>
                <a:ea typeface="Arial"/>
                <a:cs typeface="Arial"/>
                <a:sym typeface="Arial"/>
              </a:defRPr>
            </a:lvl1pPr>
          </a:lstStyle>
          <a:p>
            <a:r>
              <a:rPr lang="en-US" dirty="0"/>
              <a:t>Gil’s</a:t>
            </a:r>
            <a:r>
              <a:rPr dirty="0"/>
              <a:t> Version</a:t>
            </a:r>
          </a:p>
        </p:txBody>
      </p:sp>
      <p:pic>
        <p:nvPicPr>
          <p:cNvPr id="14" name="Picture 13">
            <a:extLst>
              <a:ext uri="{FF2B5EF4-FFF2-40B4-BE49-F238E27FC236}">
                <a16:creationId xmlns:a16="http://schemas.microsoft.com/office/drawing/2014/main" id="{A886FB79-732B-0141-991D-6D3965847740}"/>
              </a:ext>
            </a:extLst>
          </p:cNvPr>
          <p:cNvPicPr>
            <a:picLocks noChangeAspect="1"/>
          </p:cNvPicPr>
          <p:nvPr/>
        </p:nvPicPr>
        <p:blipFill>
          <a:blip r:embed="rId3"/>
          <a:stretch>
            <a:fillRect/>
          </a:stretch>
        </p:blipFill>
        <p:spPr>
          <a:xfrm>
            <a:off x="850039" y="1580082"/>
            <a:ext cx="1038564" cy="1507787"/>
          </a:xfrm>
          <a:prstGeom prst="rect">
            <a:avLst/>
          </a:prstGeom>
        </p:spPr>
      </p:pic>
      <p:pic>
        <p:nvPicPr>
          <p:cNvPr id="15" name="Picture 14">
            <a:extLst>
              <a:ext uri="{FF2B5EF4-FFF2-40B4-BE49-F238E27FC236}">
                <a16:creationId xmlns:a16="http://schemas.microsoft.com/office/drawing/2014/main" id="{C69969F5-4A52-554A-97B9-58FBDF9BB8F9}"/>
              </a:ext>
            </a:extLst>
          </p:cNvPr>
          <p:cNvPicPr>
            <a:picLocks noChangeAspect="1"/>
          </p:cNvPicPr>
          <p:nvPr/>
        </p:nvPicPr>
        <p:blipFill>
          <a:blip r:embed="rId4"/>
          <a:stretch>
            <a:fillRect/>
          </a:stretch>
        </p:blipFill>
        <p:spPr>
          <a:xfrm>
            <a:off x="574955" y="4525645"/>
            <a:ext cx="1389447" cy="1667336"/>
          </a:xfrm>
          <a:prstGeom prst="rect">
            <a:avLst/>
          </a:prstGeom>
        </p:spPr>
      </p:pic>
    </p:spTree>
    <p:extLst>
      <p:ext uri="{BB962C8B-B14F-4D97-AF65-F5344CB8AC3E}">
        <p14:creationId xmlns:p14="http://schemas.microsoft.com/office/powerpoint/2010/main" val="67725714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p:cNvSpPr>
          <p:nvPr>
            <p:ph type="title"/>
          </p:nvPr>
        </p:nvSpPr>
        <p:spPr>
          <a:xfrm>
            <a:off x="304800" y="-1"/>
            <a:ext cx="5470527" cy="653856"/>
          </a:xfrm>
          <a:prstGeom prst="rect">
            <a:avLst/>
          </a:prstGeom>
        </p:spPr>
        <p:txBody>
          <a:bodyPr/>
          <a:lstStyle/>
          <a:p>
            <a:r>
              <a:rPr dirty="0"/>
              <a:t>Different Solutions</a:t>
            </a:r>
          </a:p>
        </p:txBody>
      </p:sp>
      <p:sp>
        <p:nvSpPr>
          <p:cNvPr id="265" name="Shape 265"/>
          <p:cNvSpPr/>
          <p:nvPr/>
        </p:nvSpPr>
        <p:spPr>
          <a:xfrm>
            <a:off x="112848" y="1250974"/>
            <a:ext cx="3692674" cy="1323435"/>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rPr sz="1600" dirty="0"/>
              <a:t>&lt;</a:t>
            </a:r>
            <a:r>
              <a:rPr sz="1600" dirty="0" err="1"/>
              <a:t>ul</a:t>
            </a:r>
            <a:r>
              <a:rPr sz="1600" dirty="0"/>
              <a:t>&gt;</a:t>
            </a:r>
          </a:p>
          <a:p>
            <a:r>
              <a:rPr sz="1600" dirty="0"/>
              <a:t>    &lt;li&gt;</a:t>
            </a:r>
            <a:r>
              <a:rPr lang="en-US" sz="1600" dirty="0"/>
              <a:t>On the Pulse of Morning</a:t>
            </a:r>
            <a:r>
              <a:rPr sz="1600" dirty="0"/>
              <a:t>&lt;/li&gt;</a:t>
            </a:r>
            <a:br>
              <a:rPr sz="1600" dirty="0"/>
            </a:br>
            <a:r>
              <a:rPr sz="1600" dirty="0"/>
              <a:t>    &lt;li&gt;</a:t>
            </a:r>
            <a:r>
              <a:rPr lang="en-US" sz="1600" dirty="0"/>
              <a:t>I Know Why the Caged Bird Sings</a:t>
            </a:r>
            <a:r>
              <a:rPr sz="1600" dirty="0"/>
              <a:t>&lt;/li&gt;</a:t>
            </a:r>
            <a:br>
              <a:rPr sz="1600" dirty="0"/>
            </a:br>
            <a:r>
              <a:rPr sz="1600" dirty="0"/>
              <a:t>    &lt;li&gt;</a:t>
            </a:r>
            <a:r>
              <a:rPr lang="en-US" sz="1600" dirty="0"/>
              <a:t>And Still I Rise</a:t>
            </a:r>
            <a:r>
              <a:rPr sz="1600" dirty="0"/>
              <a:t>&lt;/li&gt;</a:t>
            </a:r>
          </a:p>
          <a:p>
            <a:r>
              <a:rPr sz="1600" dirty="0"/>
              <a:t>&lt;/</a:t>
            </a:r>
            <a:r>
              <a:rPr sz="1600" dirty="0" err="1"/>
              <a:t>ul</a:t>
            </a:r>
            <a:r>
              <a:rPr sz="1600" dirty="0"/>
              <a:t>&gt;</a:t>
            </a:r>
          </a:p>
        </p:txBody>
      </p:sp>
      <p:sp>
        <p:nvSpPr>
          <p:cNvPr id="266" name="Shape 266"/>
          <p:cNvSpPr/>
          <p:nvPr/>
        </p:nvSpPr>
        <p:spPr>
          <a:xfrm>
            <a:off x="5212253" y="1250974"/>
            <a:ext cx="3929918" cy="1323435"/>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rPr sz="1600" dirty="0"/>
              <a:t>&lt;</a:t>
            </a:r>
            <a:r>
              <a:rPr sz="1600" dirty="0" err="1"/>
              <a:t>ul</a:t>
            </a:r>
            <a:r>
              <a:rPr sz="1600" dirty="0"/>
              <a:t>&gt;</a:t>
            </a:r>
          </a:p>
          <a:p>
            <a:r>
              <a:rPr sz="1600" dirty="0"/>
              <a:t>    &lt;li&gt;</a:t>
            </a:r>
            <a:r>
              <a:rPr lang="en-US" sz="1600" dirty="0"/>
              <a:t>Free Will</a:t>
            </a:r>
            <a:r>
              <a:rPr sz="1600" dirty="0"/>
              <a:t>&lt;/li&gt;</a:t>
            </a:r>
            <a:br>
              <a:rPr sz="1600" dirty="0"/>
            </a:br>
            <a:r>
              <a:rPr sz="1600" dirty="0"/>
              <a:t>    &lt;li&gt;</a:t>
            </a:r>
            <a:r>
              <a:rPr lang="en-US" sz="1600" dirty="0"/>
              <a:t>Pieces of a Man</a:t>
            </a:r>
            <a:r>
              <a:rPr sz="1600" dirty="0"/>
              <a:t>&lt;/li&gt;</a:t>
            </a:r>
            <a:br>
              <a:rPr sz="1600" dirty="0"/>
            </a:br>
            <a:r>
              <a:rPr sz="1600" dirty="0"/>
              <a:t>    &lt;li&gt;</a:t>
            </a:r>
            <a:r>
              <a:rPr lang="en-US" sz="1600" dirty="0"/>
              <a:t>The Revolution will not be Televised</a:t>
            </a:r>
            <a:r>
              <a:rPr sz="1600" dirty="0"/>
              <a:t>&lt;/li&gt;</a:t>
            </a:r>
          </a:p>
          <a:p>
            <a:r>
              <a:rPr sz="1600" dirty="0"/>
              <a:t>&lt;/</a:t>
            </a:r>
            <a:r>
              <a:rPr sz="1600" dirty="0" err="1"/>
              <a:t>ul</a:t>
            </a:r>
            <a:r>
              <a:rPr sz="1600" dirty="0"/>
              <a:t>&gt;</a:t>
            </a:r>
          </a:p>
        </p:txBody>
      </p:sp>
      <p:grpSp>
        <p:nvGrpSpPr>
          <p:cNvPr id="269" name="Group 269"/>
          <p:cNvGrpSpPr/>
          <p:nvPr/>
        </p:nvGrpSpPr>
        <p:grpSpPr>
          <a:xfrm>
            <a:off x="3416416" y="804385"/>
            <a:ext cx="1849605" cy="1399492"/>
            <a:chOff x="0" y="0"/>
            <a:chExt cx="1849603" cy="1399491"/>
          </a:xfrm>
        </p:grpSpPr>
        <p:sp>
          <p:nvSpPr>
            <p:cNvPr id="267" name="Shape 267"/>
            <p:cNvSpPr/>
            <p:nvPr/>
          </p:nvSpPr>
          <p:spPr>
            <a:xfrm>
              <a:off x="0" y="0"/>
              <a:ext cx="1849604" cy="1399492"/>
            </a:xfrm>
            <a:prstGeom prst="leftRightArrow">
              <a:avLst>
                <a:gd name="adj1" fmla="val 32000"/>
                <a:gd name="adj2" fmla="val 39929"/>
              </a:avLst>
            </a:prstGeom>
            <a:solidFill>
              <a:srgbClr val="FF2600"/>
            </a:solid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pPr indent="457200"/>
              <a:endParaRPr/>
            </a:p>
          </p:txBody>
        </p:sp>
        <p:sp>
          <p:nvSpPr>
            <p:cNvPr id="268" name="Shape 268"/>
            <p:cNvSpPr/>
            <p:nvPr/>
          </p:nvSpPr>
          <p:spPr>
            <a:xfrm>
              <a:off x="178817" y="387326"/>
              <a:ext cx="1491970" cy="6248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p>
              <a:pPr lvl="1" indent="457200"/>
              <a:r>
                <a:rPr dirty="0"/>
                <a:t>        Different</a:t>
              </a:r>
            </a:p>
          </p:txBody>
        </p:sp>
      </p:grpSp>
      <p:pic>
        <p:nvPicPr>
          <p:cNvPr id="10" name="Picture 9">
            <a:extLst>
              <a:ext uri="{FF2B5EF4-FFF2-40B4-BE49-F238E27FC236}">
                <a16:creationId xmlns:a16="http://schemas.microsoft.com/office/drawing/2014/main" id="{EE6876CB-C2D9-F34B-A67C-299C3D56CDB6}"/>
              </a:ext>
            </a:extLst>
          </p:cNvPr>
          <p:cNvPicPr>
            <a:picLocks noChangeAspect="1"/>
          </p:cNvPicPr>
          <p:nvPr/>
        </p:nvPicPr>
        <p:blipFill>
          <a:blip r:embed="rId2"/>
          <a:stretch>
            <a:fillRect/>
          </a:stretch>
        </p:blipFill>
        <p:spPr>
          <a:xfrm>
            <a:off x="577663" y="2829300"/>
            <a:ext cx="1611059" cy="2338935"/>
          </a:xfrm>
          <a:prstGeom prst="rect">
            <a:avLst/>
          </a:prstGeom>
        </p:spPr>
      </p:pic>
      <p:pic>
        <p:nvPicPr>
          <p:cNvPr id="11" name="Picture 10">
            <a:extLst>
              <a:ext uri="{FF2B5EF4-FFF2-40B4-BE49-F238E27FC236}">
                <a16:creationId xmlns:a16="http://schemas.microsoft.com/office/drawing/2014/main" id="{AF1586E5-D67C-7E4D-BAD5-266FE596801B}"/>
              </a:ext>
            </a:extLst>
          </p:cNvPr>
          <p:cNvPicPr>
            <a:picLocks noChangeAspect="1"/>
          </p:cNvPicPr>
          <p:nvPr/>
        </p:nvPicPr>
        <p:blipFill>
          <a:blip r:embed="rId3"/>
          <a:stretch>
            <a:fillRect/>
          </a:stretch>
        </p:blipFill>
        <p:spPr>
          <a:xfrm>
            <a:off x="5655128" y="2829300"/>
            <a:ext cx="1942174" cy="2330608"/>
          </a:xfrm>
          <a:prstGeom prst="rect">
            <a:avLst/>
          </a:prstGeom>
        </p:spPr>
      </p:pic>
    </p:spTree>
    <p:extLst>
      <p:ext uri="{BB962C8B-B14F-4D97-AF65-F5344CB8AC3E}">
        <p14:creationId xmlns:p14="http://schemas.microsoft.com/office/powerpoint/2010/main" val="3590812066"/>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p:cNvSpPr>
          <p:nvPr>
            <p:ph type="title"/>
          </p:nvPr>
        </p:nvSpPr>
        <p:spPr>
          <a:xfrm>
            <a:off x="304800" y="-1"/>
            <a:ext cx="5470527" cy="653856"/>
          </a:xfrm>
          <a:prstGeom prst="rect">
            <a:avLst/>
          </a:prstGeom>
        </p:spPr>
        <p:txBody>
          <a:bodyPr/>
          <a:lstStyle/>
          <a:p>
            <a:r>
              <a:t>Resolution</a:t>
            </a:r>
          </a:p>
        </p:txBody>
      </p:sp>
      <p:sp>
        <p:nvSpPr>
          <p:cNvPr id="274" name="Shape 274"/>
          <p:cNvSpPr/>
          <p:nvPr/>
        </p:nvSpPr>
        <p:spPr>
          <a:xfrm>
            <a:off x="5880475" y="2181568"/>
            <a:ext cx="3194109" cy="4470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2400"/>
            </a:lvl1pPr>
          </a:lstStyle>
          <a:p>
            <a:r>
              <a:t>“Let’s settle on this…”</a:t>
            </a:r>
          </a:p>
        </p:txBody>
      </p:sp>
      <p:sp>
        <p:nvSpPr>
          <p:cNvPr id="275" name="Shape 275"/>
          <p:cNvSpPr/>
          <p:nvPr/>
        </p:nvSpPr>
        <p:spPr>
          <a:xfrm>
            <a:off x="5492748" y="2601688"/>
            <a:ext cx="2322107" cy="193898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sz="2400"/>
            </a:pPr>
            <a:r>
              <a:rPr dirty="0"/>
              <a:t>&lt;</a:t>
            </a:r>
            <a:r>
              <a:rPr dirty="0" err="1"/>
              <a:t>ul</a:t>
            </a:r>
            <a:r>
              <a:rPr dirty="0"/>
              <a:t>&gt; </a:t>
            </a:r>
          </a:p>
          <a:p>
            <a:pPr>
              <a:defRPr sz="2400"/>
            </a:pPr>
            <a:r>
              <a:rPr dirty="0"/>
              <a:t>    &lt;li&gt;</a:t>
            </a:r>
            <a:r>
              <a:rPr lang="en-US" dirty="0"/>
              <a:t>Poems</a:t>
            </a:r>
            <a:r>
              <a:rPr dirty="0"/>
              <a:t>&lt;/li&gt;</a:t>
            </a:r>
            <a:br>
              <a:rPr dirty="0"/>
            </a:br>
            <a:r>
              <a:rPr dirty="0"/>
              <a:t>    &lt;li&gt;</a:t>
            </a:r>
            <a:r>
              <a:rPr lang="en-US" dirty="0"/>
              <a:t>Albums</a:t>
            </a:r>
            <a:r>
              <a:rPr dirty="0"/>
              <a:t>&lt;/li&gt;</a:t>
            </a:r>
            <a:br>
              <a:rPr dirty="0"/>
            </a:br>
            <a:r>
              <a:rPr dirty="0"/>
              <a:t>    &lt;li&gt;</a:t>
            </a:r>
            <a:r>
              <a:rPr lang="en-US" dirty="0"/>
              <a:t>Songs</a:t>
            </a:r>
            <a:r>
              <a:rPr dirty="0"/>
              <a:t>&lt;/li&gt;</a:t>
            </a:r>
          </a:p>
          <a:p>
            <a:pPr>
              <a:defRPr sz="2400"/>
            </a:pPr>
            <a:r>
              <a:rPr dirty="0"/>
              <a:t>&lt;/</a:t>
            </a:r>
            <a:r>
              <a:rPr dirty="0" err="1"/>
              <a:t>ul</a:t>
            </a:r>
            <a:r>
              <a:rPr dirty="0"/>
              <a:t>&gt;</a:t>
            </a:r>
          </a:p>
        </p:txBody>
      </p:sp>
      <p:sp>
        <p:nvSpPr>
          <p:cNvPr id="278" name="Shape 278"/>
          <p:cNvSpPr/>
          <p:nvPr/>
        </p:nvSpPr>
        <p:spPr>
          <a:xfrm>
            <a:off x="4164507" y="2597322"/>
            <a:ext cx="1337314" cy="641710"/>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279" name="Shape 279"/>
          <p:cNvSpPr/>
          <p:nvPr/>
        </p:nvSpPr>
        <p:spPr>
          <a:xfrm flipV="1">
            <a:off x="4163155" y="3555998"/>
            <a:ext cx="1338667" cy="587131"/>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pic>
        <p:nvPicPr>
          <p:cNvPr id="11" name="Picture 10">
            <a:extLst>
              <a:ext uri="{FF2B5EF4-FFF2-40B4-BE49-F238E27FC236}">
                <a16:creationId xmlns:a16="http://schemas.microsoft.com/office/drawing/2014/main" id="{27BE7257-6DBE-E849-88E8-3D6F763CFFC3}"/>
              </a:ext>
            </a:extLst>
          </p:cNvPr>
          <p:cNvPicPr>
            <a:picLocks noChangeAspect="1"/>
          </p:cNvPicPr>
          <p:nvPr/>
        </p:nvPicPr>
        <p:blipFill>
          <a:blip r:embed="rId2"/>
          <a:stretch>
            <a:fillRect/>
          </a:stretch>
        </p:blipFill>
        <p:spPr>
          <a:xfrm>
            <a:off x="629570" y="776764"/>
            <a:ext cx="1611059" cy="2338935"/>
          </a:xfrm>
          <a:prstGeom prst="rect">
            <a:avLst/>
          </a:prstGeom>
        </p:spPr>
      </p:pic>
      <p:pic>
        <p:nvPicPr>
          <p:cNvPr id="12" name="Picture 11">
            <a:extLst>
              <a:ext uri="{FF2B5EF4-FFF2-40B4-BE49-F238E27FC236}">
                <a16:creationId xmlns:a16="http://schemas.microsoft.com/office/drawing/2014/main" id="{6923EFB0-B35B-7749-8C68-AE33715CA054}"/>
              </a:ext>
            </a:extLst>
          </p:cNvPr>
          <p:cNvPicPr>
            <a:picLocks noChangeAspect="1"/>
          </p:cNvPicPr>
          <p:nvPr/>
        </p:nvPicPr>
        <p:blipFill>
          <a:blip r:embed="rId3"/>
          <a:stretch>
            <a:fillRect/>
          </a:stretch>
        </p:blipFill>
        <p:spPr>
          <a:xfrm>
            <a:off x="304800" y="3849563"/>
            <a:ext cx="1942174" cy="2330608"/>
          </a:xfrm>
          <a:prstGeom prst="rect">
            <a:avLst/>
          </a:prstGeom>
        </p:spPr>
      </p:pic>
      <p:sp>
        <p:nvSpPr>
          <p:cNvPr id="13" name="Shape 265">
            <a:extLst>
              <a:ext uri="{FF2B5EF4-FFF2-40B4-BE49-F238E27FC236}">
                <a16:creationId xmlns:a16="http://schemas.microsoft.com/office/drawing/2014/main" id="{A68C194D-4F2F-EC40-8A29-CF12D1A4099C}"/>
              </a:ext>
            </a:extLst>
          </p:cNvPr>
          <p:cNvSpPr/>
          <p:nvPr/>
        </p:nvSpPr>
        <p:spPr>
          <a:xfrm>
            <a:off x="2365828" y="913356"/>
            <a:ext cx="3692674" cy="1323435"/>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rPr sz="1600" dirty="0"/>
              <a:t>&lt;</a:t>
            </a:r>
            <a:r>
              <a:rPr sz="1600" dirty="0" err="1"/>
              <a:t>ul</a:t>
            </a:r>
            <a:r>
              <a:rPr sz="1600" dirty="0"/>
              <a:t>&gt;</a:t>
            </a:r>
          </a:p>
          <a:p>
            <a:r>
              <a:rPr sz="1600" dirty="0"/>
              <a:t>    &lt;li&gt;</a:t>
            </a:r>
            <a:r>
              <a:rPr lang="en-US" sz="1600" dirty="0"/>
              <a:t>On the Pulse of Morning</a:t>
            </a:r>
            <a:r>
              <a:rPr sz="1600" dirty="0"/>
              <a:t>&lt;/li&gt;</a:t>
            </a:r>
            <a:br>
              <a:rPr sz="1600" dirty="0"/>
            </a:br>
            <a:r>
              <a:rPr sz="1600" dirty="0"/>
              <a:t>    &lt;li&gt;</a:t>
            </a:r>
            <a:r>
              <a:rPr lang="en-US" sz="1600" dirty="0"/>
              <a:t>I Know Why the Caged Bird Sings</a:t>
            </a:r>
            <a:r>
              <a:rPr sz="1600" dirty="0"/>
              <a:t>&lt;/li&gt;</a:t>
            </a:r>
            <a:br>
              <a:rPr sz="1600" dirty="0"/>
            </a:br>
            <a:r>
              <a:rPr sz="1600" dirty="0"/>
              <a:t>    &lt;li&gt;</a:t>
            </a:r>
            <a:r>
              <a:rPr lang="en-US" sz="1600" dirty="0"/>
              <a:t>And Still I Rise</a:t>
            </a:r>
            <a:r>
              <a:rPr sz="1600" dirty="0"/>
              <a:t>&lt;/li&gt;</a:t>
            </a:r>
          </a:p>
          <a:p>
            <a:r>
              <a:rPr sz="1600" dirty="0"/>
              <a:t>&lt;/</a:t>
            </a:r>
            <a:r>
              <a:rPr sz="1600" dirty="0" err="1"/>
              <a:t>ul</a:t>
            </a:r>
            <a:r>
              <a:rPr sz="1600" dirty="0"/>
              <a:t>&gt;</a:t>
            </a:r>
          </a:p>
        </p:txBody>
      </p:sp>
      <p:sp>
        <p:nvSpPr>
          <p:cNvPr id="14" name="Shape 266">
            <a:extLst>
              <a:ext uri="{FF2B5EF4-FFF2-40B4-BE49-F238E27FC236}">
                <a16:creationId xmlns:a16="http://schemas.microsoft.com/office/drawing/2014/main" id="{03B2C636-53CA-EE48-A020-21874B8EF078}"/>
              </a:ext>
            </a:extLst>
          </p:cNvPr>
          <p:cNvSpPr/>
          <p:nvPr/>
        </p:nvSpPr>
        <p:spPr>
          <a:xfrm>
            <a:off x="2546874" y="4558239"/>
            <a:ext cx="3929918" cy="1323435"/>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rPr sz="1600" dirty="0"/>
              <a:t>&lt;</a:t>
            </a:r>
            <a:r>
              <a:rPr sz="1600" dirty="0" err="1"/>
              <a:t>ul</a:t>
            </a:r>
            <a:r>
              <a:rPr sz="1600" dirty="0"/>
              <a:t>&gt;</a:t>
            </a:r>
          </a:p>
          <a:p>
            <a:r>
              <a:rPr sz="1600" dirty="0"/>
              <a:t>    &lt;li&gt;</a:t>
            </a:r>
            <a:r>
              <a:rPr lang="en-US" sz="1600" dirty="0"/>
              <a:t>Free Will</a:t>
            </a:r>
            <a:r>
              <a:rPr sz="1600" dirty="0"/>
              <a:t>&lt;/li&gt;</a:t>
            </a:r>
            <a:br>
              <a:rPr sz="1600" dirty="0"/>
            </a:br>
            <a:r>
              <a:rPr sz="1600" dirty="0"/>
              <a:t>    &lt;li&gt;</a:t>
            </a:r>
            <a:r>
              <a:rPr lang="en-US" sz="1600" dirty="0"/>
              <a:t>Pieces of a Man</a:t>
            </a:r>
            <a:r>
              <a:rPr sz="1600" dirty="0"/>
              <a:t>&lt;/li&gt;</a:t>
            </a:r>
            <a:br>
              <a:rPr sz="1600" dirty="0"/>
            </a:br>
            <a:r>
              <a:rPr sz="1600" dirty="0"/>
              <a:t>    &lt;li&gt;</a:t>
            </a:r>
            <a:r>
              <a:rPr lang="en-US" sz="1600" dirty="0"/>
              <a:t>The Revolution will not be Televised</a:t>
            </a:r>
            <a:r>
              <a:rPr sz="1600" dirty="0"/>
              <a:t>&lt;/li&gt;</a:t>
            </a:r>
          </a:p>
          <a:p>
            <a:r>
              <a:rPr sz="1600" dirty="0"/>
              <a:t>&lt;/</a:t>
            </a:r>
            <a:r>
              <a:rPr sz="1600" dirty="0" err="1"/>
              <a:t>ul</a:t>
            </a:r>
            <a:r>
              <a:rPr sz="1600" dirty="0"/>
              <a:t>&gt;</a:t>
            </a:r>
          </a:p>
        </p:txBody>
      </p:sp>
    </p:spTree>
    <p:extLst>
      <p:ext uri="{BB962C8B-B14F-4D97-AF65-F5344CB8AC3E}">
        <p14:creationId xmlns:p14="http://schemas.microsoft.com/office/powerpoint/2010/main" val="223062161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1" name="TextBox 10"/>
          <p:cNvSpPr txBox="1"/>
          <p:nvPr/>
        </p:nvSpPr>
        <p:spPr>
          <a:xfrm>
            <a:off x="4884900" y="838200"/>
            <a:ext cx="3573414" cy="830997"/>
          </a:xfrm>
          <a:prstGeom prst="rect">
            <a:avLst/>
          </a:prstGeom>
          <a:noFill/>
        </p:spPr>
        <p:txBody>
          <a:bodyPr wrap="none" numCol="1" rtlCol="0">
            <a:spAutoFit/>
          </a:bodyPr>
          <a:lstStyle/>
          <a:p>
            <a:r>
              <a:rPr lang="en-US" sz="4800" b="1" u="sng" dirty="0">
                <a:latin typeface="Arial" panose="02080604020202020204" charset="0"/>
                <a:cs typeface="Arial" panose="02080604020202020204" charset="0"/>
              </a:rPr>
              <a:t>New Career</a:t>
            </a:r>
          </a:p>
        </p:txBody>
      </p:sp>
      <p:sp>
        <p:nvSpPr>
          <p:cNvPr id="21" name="TextBox 20"/>
          <p:cNvSpPr txBox="1"/>
          <p:nvPr/>
        </p:nvSpPr>
        <p:spPr>
          <a:xfrm>
            <a:off x="304800" y="1123517"/>
            <a:ext cx="4580100" cy="461665"/>
          </a:xfrm>
          <a:prstGeom prst="rect">
            <a:avLst/>
          </a:prstGeom>
          <a:noFill/>
        </p:spPr>
        <p:txBody>
          <a:bodyPr wrap="none" numCol="1" rtlCol="0">
            <a:spAutoFit/>
          </a:bodyPr>
          <a:lstStyle/>
          <a:p>
            <a:r>
              <a:rPr lang="en-US" sz="2400" b="1" dirty="0">
                <a:latin typeface="Arial" panose="02080604020202020204" charset="0"/>
                <a:cs typeface="Arial" panose="02080604020202020204" charset="0"/>
              </a:rPr>
              <a:t>Basically 1000% of you said…</a:t>
            </a:r>
          </a:p>
        </p:txBody>
      </p:sp>
      <p:pic>
        <p:nvPicPr>
          <p:cNvPr id="5122" name="Picture 2" descr="http://images.boomsbeat.com/data/images/full/212361/when-you-get-a-new-jo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828800" y="2031878"/>
            <a:ext cx="5410200" cy="40576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p:cNvSpPr>
          <p:nvPr>
            <p:ph type="title"/>
          </p:nvPr>
        </p:nvSpPr>
        <p:spPr>
          <a:xfrm>
            <a:off x="304798" y="-2"/>
            <a:ext cx="5470530" cy="653858"/>
          </a:xfrm>
          <a:prstGeom prst="rect">
            <a:avLst/>
          </a:prstGeom>
        </p:spPr>
        <p:txBody>
          <a:bodyPr/>
          <a:lstStyle/>
          <a:p>
            <a:r>
              <a:rPr lang="en-US" dirty="0"/>
              <a:t>Anne writes her own stuff…</a:t>
            </a:r>
            <a:endParaRPr dirty="0"/>
          </a:p>
        </p:txBody>
      </p:sp>
      <p:sp>
        <p:nvSpPr>
          <p:cNvPr id="283" name="Shape 283"/>
          <p:cNvSpPr/>
          <p:nvPr/>
        </p:nvSpPr>
        <p:spPr>
          <a:xfrm>
            <a:off x="2490478" y="2857357"/>
            <a:ext cx="4507223" cy="64632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3600" b="1">
                <a:latin typeface="Arial"/>
                <a:ea typeface="Arial"/>
                <a:cs typeface="Arial"/>
                <a:sym typeface="Arial"/>
              </a:defRPr>
            </a:pPr>
            <a:endParaRPr dirty="0"/>
          </a:p>
        </p:txBody>
      </p:sp>
      <p:pic>
        <p:nvPicPr>
          <p:cNvPr id="5" name="Picture 4">
            <a:extLst>
              <a:ext uri="{FF2B5EF4-FFF2-40B4-BE49-F238E27FC236}">
                <a16:creationId xmlns:a16="http://schemas.microsoft.com/office/drawing/2014/main" id="{6A3CA61D-B853-AD4E-8455-53993AA26C48}"/>
              </a:ext>
            </a:extLst>
          </p:cNvPr>
          <p:cNvPicPr>
            <a:picLocks noChangeAspect="1"/>
          </p:cNvPicPr>
          <p:nvPr/>
        </p:nvPicPr>
        <p:blipFill>
          <a:blip r:embed="rId2"/>
          <a:stretch>
            <a:fillRect/>
          </a:stretch>
        </p:blipFill>
        <p:spPr>
          <a:xfrm>
            <a:off x="466926" y="2603498"/>
            <a:ext cx="1828800" cy="1651000"/>
          </a:xfrm>
          <a:prstGeom prst="rect">
            <a:avLst/>
          </a:prstGeom>
        </p:spPr>
      </p:pic>
      <p:sp>
        <p:nvSpPr>
          <p:cNvPr id="4" name="Rectangle 3">
            <a:extLst>
              <a:ext uri="{FF2B5EF4-FFF2-40B4-BE49-F238E27FC236}">
                <a16:creationId xmlns:a16="http://schemas.microsoft.com/office/drawing/2014/main" id="{E248D72F-C490-074E-B420-B5C3BB44675C}"/>
              </a:ext>
            </a:extLst>
          </p:cNvPr>
          <p:cNvSpPr/>
          <p:nvPr/>
        </p:nvSpPr>
        <p:spPr>
          <a:xfrm>
            <a:off x="2286000" y="2459504"/>
            <a:ext cx="4572000" cy="1938992"/>
          </a:xfrm>
          <a:prstGeom prst="rect">
            <a:avLst/>
          </a:prstGeom>
        </p:spPr>
        <p:txBody>
          <a:bodyPr>
            <a:spAutoFit/>
          </a:bodyPr>
          <a:lstStyle/>
          <a:p>
            <a:pPr>
              <a:defRPr sz="2400"/>
            </a:pPr>
            <a:r>
              <a:rPr lang="en-US" dirty="0"/>
              <a:t>&lt;</a:t>
            </a:r>
            <a:r>
              <a:rPr lang="en-US" dirty="0" err="1"/>
              <a:t>ul</a:t>
            </a:r>
            <a:r>
              <a:rPr lang="en-US" dirty="0"/>
              <a:t>&gt; </a:t>
            </a:r>
          </a:p>
          <a:p>
            <a:pPr>
              <a:defRPr sz="2400"/>
            </a:pPr>
            <a:r>
              <a:rPr lang="en-US" dirty="0"/>
              <a:t>    &lt;li&gt;The Double Image&lt;/li&gt;</a:t>
            </a:r>
            <a:br>
              <a:rPr lang="en-US" dirty="0"/>
            </a:br>
            <a:r>
              <a:rPr lang="en-US" dirty="0"/>
              <a:t>    &lt;li&gt;Heart’s Needle&lt;/li&gt;</a:t>
            </a:r>
            <a:br>
              <a:rPr lang="en-US" dirty="0"/>
            </a:br>
            <a:r>
              <a:rPr lang="en-US" dirty="0"/>
              <a:t>    &lt;li&gt;Baby Picture&lt;/li&gt;</a:t>
            </a:r>
          </a:p>
          <a:p>
            <a:pPr>
              <a:defRPr sz="2400"/>
            </a:pPr>
            <a:r>
              <a:rPr lang="en-US" dirty="0"/>
              <a:t>&lt;/</a:t>
            </a:r>
            <a:r>
              <a:rPr lang="en-US" dirty="0" err="1"/>
              <a:t>ul</a:t>
            </a:r>
            <a:r>
              <a:rPr lang="en-US" dirty="0"/>
              <a:t>&gt;</a:t>
            </a:r>
          </a:p>
        </p:txBody>
      </p:sp>
    </p:spTree>
    <p:extLst>
      <p:ext uri="{BB962C8B-B14F-4D97-AF65-F5344CB8AC3E}">
        <p14:creationId xmlns:p14="http://schemas.microsoft.com/office/powerpoint/2010/main" val="141264677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p:cNvSpPr>
          <p:nvPr>
            <p:ph type="title"/>
          </p:nvPr>
        </p:nvSpPr>
        <p:spPr>
          <a:xfrm>
            <a:off x="304800" y="-1"/>
            <a:ext cx="6368374" cy="653856"/>
          </a:xfrm>
          <a:prstGeom prst="rect">
            <a:avLst/>
          </a:prstGeom>
        </p:spPr>
        <p:txBody>
          <a:bodyPr>
            <a:normAutofit/>
          </a:bodyPr>
          <a:lstStyle/>
          <a:p>
            <a:r>
              <a:rPr lang="en-US" dirty="0"/>
              <a:t>Anne overwrites work of her teammates…</a:t>
            </a:r>
            <a:endParaRPr dirty="0"/>
          </a:p>
        </p:txBody>
      </p:sp>
      <p:sp>
        <p:nvSpPr>
          <p:cNvPr id="287" name="Shape 287"/>
          <p:cNvSpPr/>
          <p:nvPr/>
        </p:nvSpPr>
        <p:spPr>
          <a:xfrm>
            <a:off x="3665682" y="1199264"/>
            <a:ext cx="3668115" cy="178931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4000" b="1">
                <a:latin typeface="Arial"/>
                <a:ea typeface="Arial"/>
                <a:cs typeface="Arial"/>
                <a:sym typeface="Arial"/>
              </a:defRPr>
            </a:pPr>
            <a:r>
              <a:t>Delete. Delete. Delete. Delete.</a:t>
            </a:r>
          </a:p>
          <a:p>
            <a:pPr>
              <a:defRPr sz="4000" b="1">
                <a:latin typeface="Arial"/>
                <a:ea typeface="Arial"/>
                <a:cs typeface="Arial"/>
                <a:sym typeface="Arial"/>
              </a:defRPr>
            </a:pPr>
            <a:r>
              <a:t>Delete. Delete</a:t>
            </a:r>
          </a:p>
        </p:txBody>
      </p:sp>
      <p:sp>
        <p:nvSpPr>
          <p:cNvPr id="288" name="Shape 288"/>
          <p:cNvSpPr/>
          <p:nvPr/>
        </p:nvSpPr>
        <p:spPr>
          <a:xfrm>
            <a:off x="5389283" y="3715329"/>
            <a:ext cx="3655805" cy="193898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sz="2400"/>
            </a:pPr>
            <a:r>
              <a:rPr lang="en-US" dirty="0"/>
              <a:t>&lt;</a:t>
            </a:r>
            <a:r>
              <a:rPr lang="en-US" dirty="0" err="1"/>
              <a:t>ul</a:t>
            </a:r>
            <a:r>
              <a:rPr lang="en-US" dirty="0"/>
              <a:t>&gt; </a:t>
            </a:r>
          </a:p>
          <a:p>
            <a:pPr>
              <a:defRPr sz="2400"/>
            </a:pPr>
            <a:r>
              <a:rPr lang="en-US" dirty="0"/>
              <a:t>    &lt;li&gt;The Double Image&lt;/li&gt;</a:t>
            </a:r>
            <a:br>
              <a:rPr lang="en-US" dirty="0"/>
            </a:br>
            <a:r>
              <a:rPr lang="en-US" dirty="0"/>
              <a:t>    &lt;li&gt;</a:t>
            </a:r>
            <a:r>
              <a:rPr lang="en-US" sz="2400" dirty="0"/>
              <a:t>45 Mercy Street</a:t>
            </a:r>
            <a:r>
              <a:rPr lang="en-US" dirty="0"/>
              <a:t>&lt;/li&gt;</a:t>
            </a:r>
            <a:br>
              <a:rPr lang="en-US" dirty="0"/>
            </a:br>
            <a:r>
              <a:rPr lang="en-US" dirty="0"/>
              <a:t>    &lt;li&gt;The Road Back&lt;/li&gt;</a:t>
            </a:r>
          </a:p>
          <a:p>
            <a:pPr>
              <a:defRPr sz="2400"/>
            </a:pPr>
            <a:r>
              <a:rPr lang="en-US" dirty="0"/>
              <a:t>&lt;/</a:t>
            </a:r>
            <a:r>
              <a:rPr lang="en-US" dirty="0" err="1"/>
              <a:t>ul</a:t>
            </a:r>
            <a:r>
              <a:rPr lang="en-US" dirty="0"/>
              <a:t>&gt;</a:t>
            </a:r>
          </a:p>
        </p:txBody>
      </p:sp>
      <p:sp>
        <p:nvSpPr>
          <p:cNvPr id="289" name="Shape 289"/>
          <p:cNvSpPr/>
          <p:nvPr/>
        </p:nvSpPr>
        <p:spPr>
          <a:xfrm>
            <a:off x="654049" y="3715329"/>
            <a:ext cx="2322107" cy="193898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sz="2400"/>
            </a:pPr>
            <a:r>
              <a:rPr lang="en-US" dirty="0"/>
              <a:t>&lt;</a:t>
            </a:r>
            <a:r>
              <a:rPr lang="en-US" dirty="0" err="1"/>
              <a:t>ul</a:t>
            </a:r>
            <a:r>
              <a:rPr lang="en-US" dirty="0"/>
              <a:t>&gt; </a:t>
            </a:r>
          </a:p>
          <a:p>
            <a:pPr>
              <a:defRPr sz="2400"/>
            </a:pPr>
            <a:r>
              <a:rPr lang="en-US" dirty="0"/>
              <a:t>    &lt;li&gt;Poems&lt;/li&gt;</a:t>
            </a:r>
            <a:br>
              <a:rPr lang="en-US" dirty="0"/>
            </a:br>
            <a:r>
              <a:rPr lang="en-US" dirty="0"/>
              <a:t>    &lt;li&gt;Albums&lt;/li&gt;</a:t>
            </a:r>
            <a:br>
              <a:rPr lang="en-US" dirty="0"/>
            </a:br>
            <a:r>
              <a:rPr lang="en-US" dirty="0"/>
              <a:t>    &lt;li&gt;Songs&lt;/li&gt;</a:t>
            </a:r>
          </a:p>
          <a:p>
            <a:pPr>
              <a:defRPr sz="2400"/>
            </a:pPr>
            <a:r>
              <a:rPr lang="en-US" dirty="0"/>
              <a:t>&lt;/</a:t>
            </a:r>
            <a:r>
              <a:rPr lang="en-US" dirty="0" err="1"/>
              <a:t>ul</a:t>
            </a:r>
            <a:r>
              <a:rPr lang="en-US" dirty="0"/>
              <a:t>&gt;</a:t>
            </a:r>
          </a:p>
        </p:txBody>
      </p:sp>
      <p:sp>
        <p:nvSpPr>
          <p:cNvPr id="290" name="Shape 290"/>
          <p:cNvSpPr/>
          <p:nvPr/>
        </p:nvSpPr>
        <p:spPr>
          <a:xfrm>
            <a:off x="850900" y="4305300"/>
            <a:ext cx="2787652" cy="0"/>
          </a:xfrm>
          <a:prstGeom prst="line">
            <a:avLst/>
          </a:prstGeom>
          <a:ln w="25400">
            <a:solidFill>
              <a:srgbClr val="FF2600"/>
            </a:solidFill>
          </a:ln>
          <a:effectLst>
            <a:outerShdw blurRad="38100" dist="20000" dir="5400000" rotWithShape="0">
              <a:srgbClr val="000000">
                <a:alpha val="38000"/>
              </a:srgbClr>
            </a:outerShdw>
          </a:effectLst>
        </p:spPr>
        <p:txBody>
          <a:bodyPr lIns="45718" tIns="45718" rIns="45718" bIns="45718"/>
          <a:lstStyle/>
          <a:p>
            <a:endParaRPr/>
          </a:p>
        </p:txBody>
      </p:sp>
      <p:sp>
        <p:nvSpPr>
          <p:cNvPr id="291" name="Shape 291"/>
          <p:cNvSpPr/>
          <p:nvPr/>
        </p:nvSpPr>
        <p:spPr>
          <a:xfrm>
            <a:off x="977900" y="4660900"/>
            <a:ext cx="2787651" cy="0"/>
          </a:xfrm>
          <a:prstGeom prst="line">
            <a:avLst/>
          </a:prstGeom>
          <a:ln w="25400">
            <a:solidFill>
              <a:srgbClr val="FF2600"/>
            </a:solidFill>
          </a:ln>
          <a:effectLst>
            <a:outerShdw blurRad="38100" dist="20000" dir="5400000" rotWithShape="0">
              <a:srgbClr val="000000">
                <a:alpha val="38000"/>
              </a:srgbClr>
            </a:outerShdw>
          </a:effectLst>
        </p:spPr>
        <p:txBody>
          <a:bodyPr lIns="45718" tIns="45718" rIns="45718" bIns="45718"/>
          <a:lstStyle/>
          <a:p>
            <a:endParaRPr/>
          </a:p>
        </p:txBody>
      </p:sp>
      <p:sp>
        <p:nvSpPr>
          <p:cNvPr id="292" name="Shape 292"/>
          <p:cNvSpPr/>
          <p:nvPr/>
        </p:nvSpPr>
        <p:spPr>
          <a:xfrm>
            <a:off x="1104900" y="5016500"/>
            <a:ext cx="2787651" cy="0"/>
          </a:xfrm>
          <a:prstGeom prst="line">
            <a:avLst/>
          </a:prstGeom>
          <a:ln w="25400">
            <a:solidFill>
              <a:srgbClr val="FF2600"/>
            </a:solidFill>
          </a:ln>
          <a:effectLst>
            <a:outerShdw blurRad="38100" dist="20000" dir="5400000" rotWithShape="0">
              <a:srgbClr val="000000">
                <a:alpha val="38000"/>
              </a:srgbClr>
            </a:outerShdw>
          </a:effectLst>
        </p:spPr>
        <p:txBody>
          <a:bodyPr lIns="45718" tIns="45718" rIns="45718" bIns="45718"/>
          <a:lstStyle/>
          <a:p>
            <a:endParaRPr/>
          </a:p>
        </p:txBody>
      </p:sp>
      <p:sp>
        <p:nvSpPr>
          <p:cNvPr id="293" name="Shape 293"/>
          <p:cNvSpPr/>
          <p:nvPr/>
        </p:nvSpPr>
        <p:spPr>
          <a:xfrm>
            <a:off x="634999" y="3949700"/>
            <a:ext cx="709631" cy="0"/>
          </a:xfrm>
          <a:prstGeom prst="line">
            <a:avLst/>
          </a:prstGeom>
          <a:ln w="25400">
            <a:solidFill>
              <a:srgbClr val="FF2600"/>
            </a:solidFill>
          </a:ln>
          <a:effectLst>
            <a:outerShdw blurRad="38100" dist="20000" dir="5400000" rotWithShape="0">
              <a:srgbClr val="000000">
                <a:alpha val="38000"/>
              </a:srgbClr>
            </a:outerShdw>
          </a:effectLst>
        </p:spPr>
        <p:txBody>
          <a:bodyPr lIns="45718" tIns="45718" rIns="45718" bIns="45718"/>
          <a:lstStyle/>
          <a:p>
            <a:endParaRPr/>
          </a:p>
        </p:txBody>
      </p:sp>
      <p:sp>
        <p:nvSpPr>
          <p:cNvPr id="294" name="Shape 294"/>
          <p:cNvSpPr/>
          <p:nvPr/>
        </p:nvSpPr>
        <p:spPr>
          <a:xfrm>
            <a:off x="673340" y="5372470"/>
            <a:ext cx="872899" cy="2"/>
          </a:xfrm>
          <a:prstGeom prst="line">
            <a:avLst/>
          </a:prstGeom>
          <a:ln w="25400">
            <a:solidFill>
              <a:srgbClr val="FF2600"/>
            </a:solidFill>
          </a:ln>
          <a:effectLst>
            <a:outerShdw blurRad="38100" dist="20000" dir="5400000" rotWithShape="0">
              <a:srgbClr val="000000">
                <a:alpha val="38000"/>
              </a:srgbClr>
            </a:outerShdw>
          </a:effectLst>
        </p:spPr>
        <p:txBody>
          <a:bodyPr lIns="45718" tIns="45718" rIns="45718" bIns="45718"/>
          <a:lstStyle/>
          <a:p>
            <a:endParaRPr/>
          </a:p>
        </p:txBody>
      </p:sp>
      <p:sp>
        <p:nvSpPr>
          <p:cNvPr id="295" name="Shape 295"/>
          <p:cNvSpPr/>
          <p:nvPr/>
        </p:nvSpPr>
        <p:spPr>
          <a:xfrm>
            <a:off x="4113272" y="3964249"/>
            <a:ext cx="1055292" cy="1270002"/>
          </a:xfrm>
          <a:prstGeom prst="rightArrow">
            <a:avLst>
              <a:gd name="adj1" fmla="val 32000"/>
              <a:gd name="adj2" fmla="val 77021"/>
            </a:avLst>
          </a:prstGeom>
          <a:solidFill>
            <a:srgbClr val="FFFFFF"/>
          </a:solidFill>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pic>
        <p:nvPicPr>
          <p:cNvPr id="13" name="Picture 12">
            <a:extLst>
              <a:ext uri="{FF2B5EF4-FFF2-40B4-BE49-F238E27FC236}">
                <a16:creationId xmlns:a16="http://schemas.microsoft.com/office/drawing/2014/main" id="{8FCDEA47-00E4-C745-B4DF-177625B8C636}"/>
              </a:ext>
            </a:extLst>
          </p:cNvPr>
          <p:cNvPicPr>
            <a:picLocks noChangeAspect="1"/>
          </p:cNvPicPr>
          <p:nvPr/>
        </p:nvPicPr>
        <p:blipFill>
          <a:blip r:embed="rId2"/>
          <a:stretch>
            <a:fillRect/>
          </a:stretch>
        </p:blipFill>
        <p:spPr>
          <a:xfrm>
            <a:off x="1546239" y="1337583"/>
            <a:ext cx="1828800" cy="1651000"/>
          </a:xfrm>
          <a:prstGeom prst="rect">
            <a:avLst/>
          </a:prstGeom>
        </p:spPr>
      </p:pic>
    </p:spTree>
    <p:extLst>
      <p:ext uri="{BB962C8B-B14F-4D97-AF65-F5344CB8AC3E}">
        <p14:creationId xmlns:p14="http://schemas.microsoft.com/office/powerpoint/2010/main" val="3044607138"/>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6BE3267-D5E5-2641-97B2-8DD5E22B2022}"/>
              </a:ext>
            </a:extLst>
          </p:cNvPr>
          <p:cNvPicPr>
            <a:picLocks noChangeAspect="1"/>
          </p:cNvPicPr>
          <p:nvPr/>
        </p:nvPicPr>
        <p:blipFill>
          <a:blip r:embed="rId2"/>
          <a:stretch>
            <a:fillRect/>
          </a:stretch>
        </p:blipFill>
        <p:spPr>
          <a:xfrm>
            <a:off x="399274" y="4579619"/>
            <a:ext cx="1487450" cy="1784939"/>
          </a:xfrm>
          <a:prstGeom prst="rect">
            <a:avLst/>
          </a:prstGeom>
        </p:spPr>
      </p:pic>
      <p:pic>
        <p:nvPicPr>
          <p:cNvPr id="15" name="Picture 14">
            <a:extLst>
              <a:ext uri="{FF2B5EF4-FFF2-40B4-BE49-F238E27FC236}">
                <a16:creationId xmlns:a16="http://schemas.microsoft.com/office/drawing/2014/main" id="{9CFF0A08-0A75-3F46-9F2A-9212F4706EBD}"/>
              </a:ext>
            </a:extLst>
          </p:cNvPr>
          <p:cNvPicPr>
            <a:picLocks noChangeAspect="1"/>
          </p:cNvPicPr>
          <p:nvPr/>
        </p:nvPicPr>
        <p:blipFill>
          <a:blip r:embed="rId3"/>
          <a:stretch>
            <a:fillRect/>
          </a:stretch>
        </p:blipFill>
        <p:spPr>
          <a:xfrm>
            <a:off x="655573" y="1043288"/>
            <a:ext cx="1142420" cy="1658567"/>
          </a:xfrm>
          <a:prstGeom prst="rect">
            <a:avLst/>
          </a:prstGeom>
        </p:spPr>
      </p:pic>
      <p:sp>
        <p:nvSpPr>
          <p:cNvPr id="298" name="Shape 298"/>
          <p:cNvSpPr>
            <a:spLocks noGrp="1"/>
          </p:cNvSpPr>
          <p:nvPr>
            <p:ph type="title"/>
          </p:nvPr>
        </p:nvSpPr>
        <p:spPr>
          <a:xfrm>
            <a:off x="304798" y="-2"/>
            <a:ext cx="5470530" cy="653858"/>
          </a:xfrm>
          <a:prstGeom prst="rect">
            <a:avLst/>
          </a:prstGeom>
        </p:spPr>
        <p:txBody>
          <a:bodyPr/>
          <a:lstStyle/>
          <a:p>
            <a:r>
              <a:t>The Group Project</a:t>
            </a:r>
          </a:p>
        </p:txBody>
      </p:sp>
      <p:sp>
        <p:nvSpPr>
          <p:cNvPr id="301" name="Shape 301"/>
          <p:cNvSpPr/>
          <p:nvPr/>
        </p:nvSpPr>
        <p:spPr>
          <a:xfrm>
            <a:off x="2272270" y="974393"/>
            <a:ext cx="6558644" cy="152030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4000" b="1" u="sng">
                <a:latin typeface="Arial"/>
                <a:ea typeface="Arial"/>
                <a:cs typeface="Arial"/>
                <a:sym typeface="Arial"/>
              </a:defRPr>
            </a:pPr>
            <a:r>
              <a:rPr dirty="0"/>
              <a:t>Lesson: </a:t>
            </a:r>
          </a:p>
          <a:p>
            <a:pPr>
              <a:defRPr sz="3000" b="1">
                <a:latin typeface="Arial"/>
                <a:ea typeface="Arial"/>
                <a:cs typeface="Arial"/>
                <a:sym typeface="Arial"/>
              </a:defRPr>
            </a:pPr>
            <a:r>
              <a:rPr dirty="0"/>
              <a:t>You should use Version Control.</a:t>
            </a:r>
          </a:p>
          <a:p>
            <a:pPr>
              <a:defRPr sz="1500" b="1">
                <a:latin typeface="Arial"/>
                <a:ea typeface="Arial"/>
                <a:cs typeface="Arial"/>
                <a:sym typeface="Arial"/>
              </a:defRPr>
            </a:pPr>
            <a:endParaRPr dirty="0"/>
          </a:p>
          <a:p>
            <a:pPr>
              <a:defRPr sz="1500" b="1">
                <a:latin typeface="Arial"/>
                <a:ea typeface="Arial"/>
                <a:cs typeface="Arial"/>
                <a:sym typeface="Arial"/>
              </a:defRPr>
            </a:pPr>
            <a:r>
              <a:rPr dirty="0"/>
              <a:t>….and watch your teammates’ work</a:t>
            </a:r>
          </a:p>
        </p:txBody>
      </p:sp>
      <p:pic>
        <p:nvPicPr>
          <p:cNvPr id="16" name="Picture 15">
            <a:extLst>
              <a:ext uri="{FF2B5EF4-FFF2-40B4-BE49-F238E27FC236}">
                <a16:creationId xmlns:a16="http://schemas.microsoft.com/office/drawing/2014/main" id="{A2A3E48D-F7DF-8A41-BCA4-ECEADBD50B1B}"/>
              </a:ext>
            </a:extLst>
          </p:cNvPr>
          <p:cNvPicPr>
            <a:picLocks noChangeAspect="1"/>
          </p:cNvPicPr>
          <p:nvPr/>
        </p:nvPicPr>
        <p:blipFill>
          <a:blip r:embed="rId4"/>
          <a:stretch>
            <a:fillRect/>
          </a:stretch>
        </p:blipFill>
        <p:spPr>
          <a:xfrm>
            <a:off x="304798" y="2815237"/>
            <a:ext cx="1828800" cy="1651000"/>
          </a:xfrm>
          <a:prstGeom prst="rect">
            <a:avLst/>
          </a:prstGeom>
        </p:spPr>
      </p:pic>
      <p:sp>
        <p:nvSpPr>
          <p:cNvPr id="2" name="Rounded Rectangular Callout 1">
            <a:extLst>
              <a:ext uri="{FF2B5EF4-FFF2-40B4-BE49-F238E27FC236}">
                <a16:creationId xmlns:a16="http://schemas.microsoft.com/office/drawing/2014/main" id="{D8DD6773-E659-254C-B91F-A24573200ADE}"/>
              </a:ext>
            </a:extLst>
          </p:cNvPr>
          <p:cNvSpPr/>
          <p:nvPr/>
        </p:nvSpPr>
        <p:spPr>
          <a:xfrm>
            <a:off x="3040063" y="3180956"/>
            <a:ext cx="3949430" cy="1634486"/>
          </a:xfrm>
          <a:prstGeom prst="wedgeRoundRectCallout">
            <a:avLst>
              <a:gd name="adj1" fmla="val -89564"/>
              <a:gd name="adj2" fmla="val -14486"/>
              <a:gd name="adj3" fmla="val 16667"/>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US" dirty="0"/>
              <a:t>Today we fret and pull </a:t>
            </a:r>
            <a:br>
              <a:rPr lang="en-US" dirty="0"/>
            </a:br>
            <a:r>
              <a:rPr lang="en-US" dirty="0"/>
              <a:t>on wheels, ignore our regular loss </a:t>
            </a:r>
            <a:br>
              <a:rPr lang="en-US" dirty="0"/>
            </a:br>
            <a:r>
              <a:rPr lang="en-US" dirty="0"/>
              <a:t>of time…</a:t>
            </a:r>
          </a:p>
          <a:p>
            <a:endParaRPr kumimoji="0" lang="en-US" sz="1800" b="0" i="0" u="none" strike="noStrike" cap="none" spc="0" normalizeH="0" baseline="0" dirty="0">
              <a:ln>
                <a:noFill/>
              </a:ln>
              <a:solidFill>
                <a:srgbClr val="000000"/>
              </a:solidFill>
              <a:effectLst/>
              <a:uFillTx/>
              <a:latin typeface="+mn-lt"/>
              <a:ea typeface="+mn-ea"/>
              <a:cs typeface="+mn-cs"/>
              <a:sym typeface="Calibri"/>
            </a:endParaRPr>
          </a:p>
          <a:p>
            <a:r>
              <a:rPr kumimoji="0" lang="en-US" sz="1800" b="0" i="0" u="none" strike="noStrike" cap="none" spc="0" normalizeH="0" baseline="0" dirty="0">
                <a:ln>
                  <a:noFill/>
                </a:ln>
                <a:solidFill>
                  <a:srgbClr val="000000"/>
                </a:solidFill>
                <a:effectLst/>
                <a:uFillTx/>
                <a:latin typeface="+mn-lt"/>
                <a:ea typeface="+mn-ea"/>
                <a:cs typeface="+mn-cs"/>
                <a:sym typeface="Calibri"/>
              </a:rPr>
              <a:t>…or maybe we should just use </a:t>
            </a:r>
            <a:r>
              <a:rPr kumimoji="0" lang="en-US" sz="1800" b="0" i="0" u="none" strike="noStrike" cap="none" spc="0" normalizeH="0" baseline="0" dirty="0" err="1">
                <a:ln>
                  <a:noFill/>
                </a:ln>
                <a:solidFill>
                  <a:srgbClr val="000000"/>
                </a:solidFill>
                <a:effectLst/>
                <a:uFillTx/>
                <a:latin typeface="+mn-lt"/>
                <a:ea typeface="+mn-ea"/>
                <a:cs typeface="+mn-cs"/>
                <a:sym typeface="Calibri"/>
              </a:rPr>
              <a:t>git</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66464377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p:cNvSpPr>
          <p:nvPr>
            <p:ph type="title"/>
          </p:nvPr>
        </p:nvSpPr>
        <p:spPr>
          <a:xfrm>
            <a:off x="304798" y="-2"/>
            <a:ext cx="5470530" cy="653858"/>
          </a:xfrm>
          <a:prstGeom prst="rect">
            <a:avLst/>
          </a:prstGeom>
        </p:spPr>
        <p:txBody>
          <a:bodyPr/>
          <a:lstStyle/>
          <a:p>
            <a:r>
              <a:t>Version Control</a:t>
            </a:r>
          </a:p>
        </p:txBody>
      </p:sp>
      <p:sp>
        <p:nvSpPr>
          <p:cNvPr id="312" name="Shape 312"/>
          <p:cNvSpPr/>
          <p:nvPr/>
        </p:nvSpPr>
        <p:spPr>
          <a:xfrm>
            <a:off x="443344" y="914399"/>
            <a:ext cx="8229601" cy="5769406"/>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indent="228600" defTabSz="685800">
              <a:defRPr sz="2800" b="1" u="sng">
                <a:latin typeface="Arial"/>
                <a:ea typeface="Arial"/>
                <a:cs typeface="Arial"/>
                <a:sym typeface="Arial"/>
              </a:defRPr>
            </a:pPr>
            <a:r>
              <a:t>Git Version Control:</a:t>
            </a:r>
            <a:br/>
            <a:r>
              <a:rPr b="0" u="none"/>
              <a:t>Provides a organized system for managing code for when multiple developers work on a project </a:t>
            </a:r>
            <a:endParaRPr sz="2400"/>
          </a:p>
          <a:p>
            <a:pPr indent="228600" defTabSz="685800">
              <a:defRPr sz="2800">
                <a:latin typeface="Arial"/>
                <a:ea typeface="Arial"/>
                <a:cs typeface="Arial"/>
                <a:sym typeface="Arial"/>
              </a:defRPr>
            </a:pPr>
            <a:r>
              <a:t>at the same time.</a:t>
            </a:r>
            <a:endParaRPr sz="2400"/>
          </a:p>
          <a:p>
            <a:pPr indent="228600" defTabSz="685800">
              <a:defRPr sz="2800" b="1" u="sng">
                <a:latin typeface="Arial"/>
                <a:ea typeface="Arial"/>
                <a:cs typeface="Arial"/>
                <a:sym typeface="Arial"/>
              </a:defRPr>
            </a:pPr>
            <a:endParaRPr sz="2400"/>
          </a:p>
          <a:p>
            <a:pPr indent="228600" defTabSz="685800">
              <a:defRPr sz="2800" b="1" u="sng">
                <a:latin typeface="Arial"/>
                <a:ea typeface="Arial"/>
                <a:cs typeface="Arial"/>
                <a:sym typeface="Arial"/>
              </a:defRPr>
            </a:pPr>
            <a:r>
              <a:t>The Benefits of Git:</a:t>
            </a:r>
            <a:endParaRPr sz="2400"/>
          </a:p>
          <a:p>
            <a:pPr indent="228600" defTabSz="685800">
              <a:defRPr sz="2800" b="1" u="sng">
                <a:latin typeface="Arial"/>
                <a:ea typeface="Arial"/>
                <a:cs typeface="Arial"/>
                <a:sym typeface="Arial"/>
              </a:defRPr>
            </a:pPr>
            <a:endParaRPr sz="2400"/>
          </a:p>
          <a:p>
            <a:pPr marL="742950" indent="-514350" defTabSz="685800">
              <a:buSzPct val="100000"/>
              <a:buAutoNum type="arabicPeriod"/>
              <a:defRPr sz="2800">
                <a:latin typeface="Arial"/>
                <a:ea typeface="Arial"/>
                <a:cs typeface="Arial"/>
                <a:sym typeface="Arial"/>
              </a:defRPr>
            </a:pPr>
            <a:r>
              <a:t>A process for resolving conflicts in code.</a:t>
            </a:r>
            <a:endParaRPr sz="2400"/>
          </a:p>
          <a:p>
            <a:pPr marL="742950" indent="-514350" defTabSz="685800">
              <a:buSzPct val="100000"/>
              <a:buAutoNum type="arabicPeriod"/>
              <a:defRPr sz="2800">
                <a:latin typeface="Arial"/>
                <a:ea typeface="Arial"/>
                <a:cs typeface="Arial"/>
                <a:sym typeface="Arial"/>
              </a:defRPr>
            </a:pPr>
            <a:endParaRPr sz="2400"/>
          </a:p>
          <a:p>
            <a:pPr marL="742950" indent="-514350" defTabSz="685800">
              <a:buSzPct val="100000"/>
              <a:buAutoNum type="arabicPeriod" startAt="2"/>
              <a:defRPr sz="2800">
                <a:latin typeface="Arial"/>
                <a:ea typeface="Arial"/>
                <a:cs typeface="Arial"/>
                <a:sym typeface="Arial"/>
              </a:defRPr>
            </a:pPr>
            <a:r>
              <a:t>Version History.</a:t>
            </a:r>
            <a:endParaRPr sz="2400"/>
          </a:p>
          <a:p>
            <a:pPr marL="742950" indent="-514350" defTabSz="685800">
              <a:buSzPct val="100000"/>
              <a:buAutoNum type="arabicPeriod" startAt="2"/>
              <a:defRPr sz="2800">
                <a:latin typeface="Arial"/>
                <a:ea typeface="Arial"/>
                <a:cs typeface="Arial"/>
                <a:sym typeface="Arial"/>
              </a:defRPr>
            </a:pPr>
            <a:endParaRPr sz="2400"/>
          </a:p>
          <a:p>
            <a:pPr indent="228600" defTabSz="685800">
              <a:defRPr sz="2800" b="1" u="sng">
                <a:latin typeface="Arial"/>
                <a:ea typeface="Arial"/>
                <a:cs typeface="Arial"/>
                <a:sym typeface="Arial"/>
              </a:defRPr>
            </a:pPr>
            <a:endParaRPr sz="2400"/>
          </a:p>
          <a:p>
            <a:pPr indent="228600" defTabSz="685800">
              <a:defRPr sz="2800">
                <a:latin typeface="Arial"/>
                <a:ea typeface="Arial"/>
                <a:cs typeface="Arial"/>
                <a:sym typeface="Arial"/>
              </a:defRPr>
            </a:pPr>
            <a:endParaRPr sz="2400"/>
          </a:p>
        </p:txBody>
      </p:sp>
    </p:spTree>
    <p:extLst>
      <p:ext uri="{BB962C8B-B14F-4D97-AF65-F5344CB8AC3E}">
        <p14:creationId xmlns:p14="http://schemas.microsoft.com/office/powerpoint/2010/main" val="204897995"/>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p:cNvSpPr>
          <p:nvPr>
            <p:ph type="title"/>
          </p:nvPr>
        </p:nvSpPr>
        <p:spPr>
          <a:xfrm>
            <a:off x="304798" y="-2"/>
            <a:ext cx="5470530" cy="653858"/>
          </a:xfrm>
          <a:prstGeom prst="rect">
            <a:avLst/>
          </a:prstGeom>
        </p:spPr>
        <p:txBody>
          <a:bodyPr/>
          <a:lstStyle/>
          <a:p>
            <a:r>
              <a:t>The Group Project</a:t>
            </a:r>
          </a:p>
        </p:txBody>
      </p:sp>
      <p:sp>
        <p:nvSpPr>
          <p:cNvPr id="316" name="Shape 316"/>
          <p:cNvSpPr/>
          <p:nvPr/>
        </p:nvSpPr>
        <p:spPr>
          <a:xfrm>
            <a:off x="3550451" y="5778379"/>
            <a:ext cx="1567092" cy="36932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a:latin typeface="Arial"/>
                <a:ea typeface="Arial"/>
                <a:cs typeface="Arial"/>
                <a:sym typeface="Arial"/>
              </a:defRPr>
            </a:lvl1pPr>
          </a:lstStyle>
          <a:p>
            <a:r>
              <a:rPr lang="en-US" dirty="0"/>
              <a:t>Anne’s branch</a:t>
            </a:r>
            <a:endParaRPr dirty="0"/>
          </a:p>
        </p:txBody>
      </p:sp>
      <p:sp>
        <p:nvSpPr>
          <p:cNvPr id="317" name="Shape 317"/>
          <p:cNvSpPr/>
          <p:nvPr/>
        </p:nvSpPr>
        <p:spPr>
          <a:xfrm>
            <a:off x="582411" y="5784520"/>
            <a:ext cx="1512590" cy="3539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700">
                <a:latin typeface="Arial"/>
                <a:ea typeface="Arial"/>
                <a:cs typeface="Arial"/>
                <a:sym typeface="Arial"/>
              </a:defRPr>
            </a:lvl1pPr>
          </a:lstStyle>
          <a:p>
            <a:r>
              <a:rPr lang="en-US" dirty="0"/>
              <a:t>Maya’s</a:t>
            </a:r>
            <a:r>
              <a:rPr dirty="0"/>
              <a:t> branch</a:t>
            </a:r>
          </a:p>
        </p:txBody>
      </p:sp>
      <p:sp>
        <p:nvSpPr>
          <p:cNvPr id="319" name="Shape 319"/>
          <p:cNvSpPr/>
          <p:nvPr/>
        </p:nvSpPr>
        <p:spPr>
          <a:xfrm>
            <a:off x="4077653" y="1232798"/>
            <a:ext cx="1268095" cy="1271904"/>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7949" y="0"/>
                  <a:pt x="5266" y="392"/>
                  <a:pt x="3255" y="1111"/>
                </a:cubicBezTo>
                <a:cubicBezTo>
                  <a:pt x="1360" y="1787"/>
                  <a:pt x="273" y="2685"/>
                  <a:pt x="273" y="3572"/>
                </a:cubicBezTo>
                <a:cubicBezTo>
                  <a:pt x="273" y="4460"/>
                  <a:pt x="1360" y="5360"/>
                  <a:pt x="3255" y="6035"/>
                </a:cubicBezTo>
                <a:cubicBezTo>
                  <a:pt x="5266" y="6749"/>
                  <a:pt x="7949" y="7147"/>
                  <a:pt x="10801" y="7147"/>
                </a:cubicBezTo>
                <a:cubicBezTo>
                  <a:pt x="13652" y="7147"/>
                  <a:pt x="16334" y="6754"/>
                  <a:pt x="18345" y="6035"/>
                </a:cubicBezTo>
                <a:cubicBezTo>
                  <a:pt x="20240" y="5360"/>
                  <a:pt x="21327" y="4460"/>
                  <a:pt x="21327" y="3572"/>
                </a:cubicBezTo>
                <a:cubicBezTo>
                  <a:pt x="21327" y="2685"/>
                  <a:pt x="20240" y="1787"/>
                  <a:pt x="18345" y="1111"/>
                </a:cubicBezTo>
                <a:cubicBezTo>
                  <a:pt x="16334" y="398"/>
                  <a:pt x="13652" y="0"/>
                  <a:pt x="10801" y="0"/>
                </a:cubicBezTo>
                <a:close/>
                <a:moveTo>
                  <a:pt x="12" y="4505"/>
                </a:moveTo>
                <a:lnTo>
                  <a:pt x="12" y="5914"/>
                </a:lnTo>
                <a:cubicBezTo>
                  <a:pt x="12" y="8033"/>
                  <a:pt x="4846" y="9754"/>
                  <a:pt x="10811" y="9754"/>
                </a:cubicBezTo>
                <a:cubicBezTo>
                  <a:pt x="16776" y="9754"/>
                  <a:pt x="21600" y="8039"/>
                  <a:pt x="21600" y="5914"/>
                </a:cubicBezTo>
                <a:lnTo>
                  <a:pt x="21600" y="4505"/>
                </a:lnTo>
                <a:cubicBezTo>
                  <a:pt x="21136" y="5284"/>
                  <a:pt x="20088" y="5991"/>
                  <a:pt x="18531" y="6541"/>
                </a:cubicBezTo>
                <a:cubicBezTo>
                  <a:pt x="16460" y="7276"/>
                  <a:pt x="13718" y="7679"/>
                  <a:pt x="10806" y="7679"/>
                </a:cubicBezTo>
                <a:cubicBezTo>
                  <a:pt x="7894" y="7679"/>
                  <a:pt x="5146" y="7276"/>
                  <a:pt x="3081" y="6541"/>
                </a:cubicBezTo>
                <a:cubicBezTo>
                  <a:pt x="1524" y="5985"/>
                  <a:pt x="476" y="5284"/>
                  <a:pt x="12" y="4505"/>
                </a:cubicBezTo>
                <a:close/>
                <a:moveTo>
                  <a:pt x="0" y="7320"/>
                </a:moveTo>
                <a:lnTo>
                  <a:pt x="0" y="8284"/>
                </a:lnTo>
                <a:cubicBezTo>
                  <a:pt x="0" y="10402"/>
                  <a:pt x="4836" y="12123"/>
                  <a:pt x="10801" y="12123"/>
                </a:cubicBezTo>
                <a:cubicBezTo>
                  <a:pt x="16766" y="12123"/>
                  <a:pt x="21600" y="10408"/>
                  <a:pt x="21600" y="8284"/>
                </a:cubicBezTo>
                <a:lnTo>
                  <a:pt x="21600" y="7320"/>
                </a:lnTo>
                <a:cubicBezTo>
                  <a:pt x="21458" y="7495"/>
                  <a:pt x="21295" y="7664"/>
                  <a:pt x="21098" y="7827"/>
                </a:cubicBezTo>
                <a:cubicBezTo>
                  <a:pt x="20508" y="8329"/>
                  <a:pt x="19672" y="8769"/>
                  <a:pt x="18618" y="9145"/>
                </a:cubicBezTo>
                <a:cubicBezTo>
                  <a:pt x="16520" y="9891"/>
                  <a:pt x="13745" y="10299"/>
                  <a:pt x="10801" y="10299"/>
                </a:cubicBezTo>
                <a:cubicBezTo>
                  <a:pt x="7856" y="10299"/>
                  <a:pt x="5080" y="9891"/>
                  <a:pt x="2982" y="9145"/>
                </a:cubicBezTo>
                <a:cubicBezTo>
                  <a:pt x="1928" y="8769"/>
                  <a:pt x="1099" y="8329"/>
                  <a:pt x="504" y="7827"/>
                </a:cubicBezTo>
                <a:cubicBezTo>
                  <a:pt x="307" y="7664"/>
                  <a:pt x="142" y="7495"/>
                  <a:pt x="0" y="7320"/>
                </a:cubicBezTo>
                <a:close/>
                <a:moveTo>
                  <a:pt x="0" y="9689"/>
                </a:moveTo>
                <a:lnTo>
                  <a:pt x="0" y="10653"/>
                </a:lnTo>
                <a:cubicBezTo>
                  <a:pt x="0" y="12771"/>
                  <a:pt x="4836" y="14492"/>
                  <a:pt x="10801" y="14492"/>
                </a:cubicBezTo>
                <a:cubicBezTo>
                  <a:pt x="16766" y="14492"/>
                  <a:pt x="21600" y="12777"/>
                  <a:pt x="21600" y="10653"/>
                </a:cubicBezTo>
                <a:lnTo>
                  <a:pt x="21600" y="9689"/>
                </a:lnTo>
                <a:cubicBezTo>
                  <a:pt x="21458" y="9864"/>
                  <a:pt x="21295" y="10033"/>
                  <a:pt x="21098" y="10197"/>
                </a:cubicBezTo>
                <a:cubicBezTo>
                  <a:pt x="20508" y="10698"/>
                  <a:pt x="19672" y="11138"/>
                  <a:pt x="18618" y="11514"/>
                </a:cubicBezTo>
                <a:cubicBezTo>
                  <a:pt x="16520" y="12260"/>
                  <a:pt x="13745" y="12668"/>
                  <a:pt x="10801" y="12668"/>
                </a:cubicBezTo>
                <a:cubicBezTo>
                  <a:pt x="7856" y="12668"/>
                  <a:pt x="5080" y="12260"/>
                  <a:pt x="2982" y="11514"/>
                </a:cubicBezTo>
                <a:cubicBezTo>
                  <a:pt x="1928" y="11138"/>
                  <a:pt x="1099" y="10698"/>
                  <a:pt x="504" y="10197"/>
                </a:cubicBezTo>
                <a:cubicBezTo>
                  <a:pt x="307" y="10033"/>
                  <a:pt x="142" y="9864"/>
                  <a:pt x="0" y="9689"/>
                </a:cubicBezTo>
                <a:close/>
                <a:moveTo>
                  <a:pt x="0" y="12059"/>
                </a:moveTo>
                <a:lnTo>
                  <a:pt x="0" y="13022"/>
                </a:lnTo>
                <a:cubicBezTo>
                  <a:pt x="0" y="15141"/>
                  <a:pt x="4836" y="16862"/>
                  <a:pt x="10801" y="16862"/>
                </a:cubicBezTo>
                <a:cubicBezTo>
                  <a:pt x="16766" y="16862"/>
                  <a:pt x="21600" y="15146"/>
                  <a:pt x="21600" y="13022"/>
                </a:cubicBezTo>
                <a:lnTo>
                  <a:pt x="21600" y="12059"/>
                </a:lnTo>
                <a:cubicBezTo>
                  <a:pt x="21458" y="12233"/>
                  <a:pt x="21295" y="12402"/>
                  <a:pt x="21098" y="12566"/>
                </a:cubicBezTo>
                <a:cubicBezTo>
                  <a:pt x="20508" y="13067"/>
                  <a:pt x="19672" y="13507"/>
                  <a:pt x="18618" y="13883"/>
                </a:cubicBezTo>
                <a:cubicBezTo>
                  <a:pt x="16520" y="14629"/>
                  <a:pt x="13745" y="15037"/>
                  <a:pt x="10801" y="15037"/>
                </a:cubicBezTo>
                <a:cubicBezTo>
                  <a:pt x="7856" y="15037"/>
                  <a:pt x="5080" y="14629"/>
                  <a:pt x="2982" y="13883"/>
                </a:cubicBezTo>
                <a:cubicBezTo>
                  <a:pt x="1928" y="13507"/>
                  <a:pt x="1099" y="13067"/>
                  <a:pt x="504" y="12566"/>
                </a:cubicBezTo>
                <a:cubicBezTo>
                  <a:pt x="307" y="12402"/>
                  <a:pt x="142" y="12233"/>
                  <a:pt x="0" y="12059"/>
                </a:cubicBezTo>
                <a:close/>
                <a:moveTo>
                  <a:pt x="0" y="14428"/>
                </a:moveTo>
                <a:lnTo>
                  <a:pt x="0" y="15391"/>
                </a:lnTo>
                <a:cubicBezTo>
                  <a:pt x="0" y="17510"/>
                  <a:pt x="4836" y="19231"/>
                  <a:pt x="10801" y="19231"/>
                </a:cubicBezTo>
                <a:cubicBezTo>
                  <a:pt x="16766" y="19231"/>
                  <a:pt x="21600" y="17515"/>
                  <a:pt x="21600" y="15391"/>
                </a:cubicBezTo>
                <a:lnTo>
                  <a:pt x="21600" y="14428"/>
                </a:lnTo>
                <a:cubicBezTo>
                  <a:pt x="21458" y="14602"/>
                  <a:pt x="21295" y="14772"/>
                  <a:pt x="21098" y="14935"/>
                </a:cubicBezTo>
                <a:cubicBezTo>
                  <a:pt x="20508" y="15436"/>
                  <a:pt x="19672" y="15877"/>
                  <a:pt x="18618" y="16252"/>
                </a:cubicBezTo>
                <a:cubicBezTo>
                  <a:pt x="16520" y="16998"/>
                  <a:pt x="13745" y="17406"/>
                  <a:pt x="10801" y="17406"/>
                </a:cubicBezTo>
                <a:cubicBezTo>
                  <a:pt x="7856" y="17406"/>
                  <a:pt x="5080" y="16998"/>
                  <a:pt x="2982" y="16252"/>
                </a:cubicBezTo>
                <a:cubicBezTo>
                  <a:pt x="1928" y="15877"/>
                  <a:pt x="1099" y="15436"/>
                  <a:pt x="504" y="14935"/>
                </a:cubicBezTo>
                <a:cubicBezTo>
                  <a:pt x="307" y="14772"/>
                  <a:pt x="142" y="14602"/>
                  <a:pt x="0" y="14428"/>
                </a:cubicBezTo>
                <a:close/>
                <a:moveTo>
                  <a:pt x="0" y="16797"/>
                </a:moveTo>
                <a:lnTo>
                  <a:pt x="0" y="17760"/>
                </a:lnTo>
                <a:cubicBezTo>
                  <a:pt x="0" y="19879"/>
                  <a:pt x="4836" y="21600"/>
                  <a:pt x="10801" y="21600"/>
                </a:cubicBezTo>
                <a:cubicBezTo>
                  <a:pt x="16766" y="21600"/>
                  <a:pt x="21600" y="19879"/>
                  <a:pt x="21600" y="17760"/>
                </a:cubicBezTo>
                <a:lnTo>
                  <a:pt x="21600" y="16797"/>
                </a:lnTo>
                <a:cubicBezTo>
                  <a:pt x="21458" y="16971"/>
                  <a:pt x="21295" y="17141"/>
                  <a:pt x="21098" y="17304"/>
                </a:cubicBezTo>
                <a:cubicBezTo>
                  <a:pt x="20508" y="17805"/>
                  <a:pt x="19672" y="18246"/>
                  <a:pt x="18618" y="18622"/>
                </a:cubicBezTo>
                <a:cubicBezTo>
                  <a:pt x="16520" y="19368"/>
                  <a:pt x="13745" y="19775"/>
                  <a:pt x="10801" y="19775"/>
                </a:cubicBezTo>
                <a:cubicBezTo>
                  <a:pt x="7856" y="19775"/>
                  <a:pt x="5080" y="19368"/>
                  <a:pt x="2982" y="18622"/>
                </a:cubicBezTo>
                <a:cubicBezTo>
                  <a:pt x="1928" y="18246"/>
                  <a:pt x="1099" y="17805"/>
                  <a:pt x="504" y="17304"/>
                </a:cubicBezTo>
                <a:cubicBezTo>
                  <a:pt x="307" y="17141"/>
                  <a:pt x="142" y="16971"/>
                  <a:pt x="0" y="16797"/>
                </a:cubicBezTo>
                <a:close/>
              </a:path>
            </a:pathLst>
          </a:custGeom>
          <a:solidFill>
            <a:srgbClr val="FFFFFF"/>
          </a:solidFill>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320" name="Shape 320"/>
          <p:cNvSpPr/>
          <p:nvPr/>
        </p:nvSpPr>
        <p:spPr>
          <a:xfrm flipH="1">
            <a:off x="2537403" y="3073867"/>
            <a:ext cx="1670179" cy="956709"/>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321" name="Shape 321"/>
          <p:cNvSpPr/>
          <p:nvPr/>
        </p:nvSpPr>
        <p:spPr>
          <a:xfrm>
            <a:off x="4570031" y="3062846"/>
            <a:ext cx="2" cy="919226"/>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322" name="Shape 322"/>
          <p:cNvSpPr/>
          <p:nvPr/>
        </p:nvSpPr>
        <p:spPr>
          <a:xfrm>
            <a:off x="3873425" y="2621497"/>
            <a:ext cx="1730236" cy="3581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t>Personal branch</a:t>
            </a:r>
          </a:p>
        </p:txBody>
      </p:sp>
      <p:sp>
        <p:nvSpPr>
          <p:cNvPr id="323" name="Shape 323"/>
          <p:cNvSpPr/>
          <p:nvPr/>
        </p:nvSpPr>
        <p:spPr>
          <a:xfrm>
            <a:off x="3935040" y="694554"/>
            <a:ext cx="1553316" cy="3581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t>Master Branch</a:t>
            </a:r>
          </a:p>
        </p:txBody>
      </p:sp>
      <p:sp>
        <p:nvSpPr>
          <p:cNvPr id="325" name="Shape 325"/>
          <p:cNvSpPr/>
          <p:nvPr/>
        </p:nvSpPr>
        <p:spPr>
          <a:xfrm>
            <a:off x="6519515" y="5769131"/>
            <a:ext cx="1310611" cy="36932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a:latin typeface="Arial"/>
                <a:ea typeface="Arial"/>
                <a:cs typeface="Arial"/>
                <a:sym typeface="Arial"/>
              </a:defRPr>
            </a:lvl1pPr>
          </a:lstStyle>
          <a:p>
            <a:r>
              <a:rPr lang="en-US" dirty="0"/>
              <a:t>Gil’s branch</a:t>
            </a:r>
            <a:endParaRPr dirty="0"/>
          </a:p>
        </p:txBody>
      </p:sp>
      <p:sp>
        <p:nvSpPr>
          <p:cNvPr id="326" name="Shape 326"/>
          <p:cNvSpPr/>
          <p:nvPr/>
        </p:nvSpPr>
        <p:spPr>
          <a:xfrm>
            <a:off x="5295898" y="3132376"/>
            <a:ext cx="1212609" cy="604103"/>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327" name="Shape 327"/>
          <p:cNvSpPr/>
          <p:nvPr/>
        </p:nvSpPr>
        <p:spPr>
          <a:xfrm>
            <a:off x="6144381" y="1718679"/>
            <a:ext cx="2634701" cy="3581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i="1"/>
            </a:lvl1pPr>
          </a:lstStyle>
          <a:p>
            <a:r>
              <a:t>‘Branch’ = personal copy</a:t>
            </a:r>
          </a:p>
        </p:txBody>
      </p:sp>
      <p:pic>
        <p:nvPicPr>
          <p:cNvPr id="16" name="Picture 15">
            <a:extLst>
              <a:ext uri="{FF2B5EF4-FFF2-40B4-BE49-F238E27FC236}">
                <a16:creationId xmlns:a16="http://schemas.microsoft.com/office/drawing/2014/main" id="{BA2D7C16-E57B-6841-B3ED-F66235A8BE84}"/>
              </a:ext>
            </a:extLst>
          </p:cNvPr>
          <p:cNvPicPr>
            <a:picLocks noChangeAspect="1"/>
          </p:cNvPicPr>
          <p:nvPr/>
        </p:nvPicPr>
        <p:blipFill>
          <a:blip r:embed="rId2"/>
          <a:stretch>
            <a:fillRect/>
          </a:stretch>
        </p:blipFill>
        <p:spPr>
          <a:xfrm>
            <a:off x="830671" y="4074731"/>
            <a:ext cx="1142420" cy="1658567"/>
          </a:xfrm>
          <a:prstGeom prst="rect">
            <a:avLst/>
          </a:prstGeom>
        </p:spPr>
      </p:pic>
      <p:pic>
        <p:nvPicPr>
          <p:cNvPr id="17" name="Picture 16">
            <a:extLst>
              <a:ext uri="{FF2B5EF4-FFF2-40B4-BE49-F238E27FC236}">
                <a16:creationId xmlns:a16="http://schemas.microsoft.com/office/drawing/2014/main" id="{BD14265B-28EF-7D41-810C-C6D681F7D262}"/>
              </a:ext>
            </a:extLst>
          </p:cNvPr>
          <p:cNvPicPr>
            <a:picLocks noChangeAspect="1"/>
          </p:cNvPicPr>
          <p:nvPr/>
        </p:nvPicPr>
        <p:blipFill>
          <a:blip r:embed="rId3"/>
          <a:stretch>
            <a:fillRect/>
          </a:stretch>
        </p:blipFill>
        <p:spPr>
          <a:xfrm>
            <a:off x="3659556" y="4030473"/>
            <a:ext cx="1828800" cy="1651000"/>
          </a:xfrm>
          <a:prstGeom prst="rect">
            <a:avLst/>
          </a:prstGeom>
        </p:spPr>
      </p:pic>
      <p:pic>
        <p:nvPicPr>
          <p:cNvPr id="18" name="Picture 17">
            <a:extLst>
              <a:ext uri="{FF2B5EF4-FFF2-40B4-BE49-F238E27FC236}">
                <a16:creationId xmlns:a16="http://schemas.microsoft.com/office/drawing/2014/main" id="{87D42FD3-D2DD-0849-8B4C-21865F698700}"/>
              </a:ext>
            </a:extLst>
          </p:cNvPr>
          <p:cNvPicPr>
            <a:picLocks noChangeAspect="1"/>
          </p:cNvPicPr>
          <p:nvPr/>
        </p:nvPicPr>
        <p:blipFill>
          <a:blip r:embed="rId4"/>
          <a:stretch>
            <a:fillRect/>
          </a:stretch>
        </p:blipFill>
        <p:spPr>
          <a:xfrm>
            <a:off x="6431096" y="3899567"/>
            <a:ext cx="1487450" cy="1784939"/>
          </a:xfrm>
          <a:prstGeom prst="rect">
            <a:avLst/>
          </a:prstGeom>
        </p:spPr>
      </p:pic>
    </p:spTree>
    <p:extLst>
      <p:ext uri="{BB962C8B-B14F-4D97-AF65-F5344CB8AC3E}">
        <p14:creationId xmlns:p14="http://schemas.microsoft.com/office/powerpoint/2010/main" val="4281958445"/>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hape 329"/>
          <p:cNvSpPr>
            <a:spLocks noGrp="1"/>
          </p:cNvSpPr>
          <p:nvPr>
            <p:ph type="title"/>
          </p:nvPr>
        </p:nvSpPr>
        <p:spPr>
          <a:xfrm>
            <a:off x="304798" y="-2"/>
            <a:ext cx="5470530" cy="653858"/>
          </a:xfrm>
          <a:prstGeom prst="rect">
            <a:avLst/>
          </a:prstGeom>
        </p:spPr>
        <p:txBody>
          <a:bodyPr/>
          <a:lstStyle/>
          <a:p>
            <a:r>
              <a:t>The team goes to work</a:t>
            </a:r>
          </a:p>
        </p:txBody>
      </p:sp>
      <p:pic>
        <p:nvPicPr>
          <p:cNvPr id="11" name="Picture 10">
            <a:extLst>
              <a:ext uri="{FF2B5EF4-FFF2-40B4-BE49-F238E27FC236}">
                <a16:creationId xmlns:a16="http://schemas.microsoft.com/office/drawing/2014/main" id="{39E25604-6C6F-A440-98D5-F4EC5958397A}"/>
              </a:ext>
            </a:extLst>
          </p:cNvPr>
          <p:cNvPicPr>
            <a:picLocks noChangeAspect="1"/>
          </p:cNvPicPr>
          <p:nvPr/>
        </p:nvPicPr>
        <p:blipFill>
          <a:blip r:embed="rId2"/>
          <a:stretch>
            <a:fillRect/>
          </a:stretch>
        </p:blipFill>
        <p:spPr>
          <a:xfrm>
            <a:off x="629570" y="776764"/>
            <a:ext cx="1611059" cy="2338935"/>
          </a:xfrm>
          <a:prstGeom prst="rect">
            <a:avLst/>
          </a:prstGeom>
        </p:spPr>
      </p:pic>
      <p:pic>
        <p:nvPicPr>
          <p:cNvPr id="12" name="Picture 11">
            <a:extLst>
              <a:ext uri="{FF2B5EF4-FFF2-40B4-BE49-F238E27FC236}">
                <a16:creationId xmlns:a16="http://schemas.microsoft.com/office/drawing/2014/main" id="{4428662D-6D32-F54B-B4D9-60366A9FDB0E}"/>
              </a:ext>
            </a:extLst>
          </p:cNvPr>
          <p:cNvPicPr>
            <a:picLocks noChangeAspect="1"/>
          </p:cNvPicPr>
          <p:nvPr/>
        </p:nvPicPr>
        <p:blipFill>
          <a:blip r:embed="rId3"/>
          <a:stretch>
            <a:fillRect/>
          </a:stretch>
        </p:blipFill>
        <p:spPr>
          <a:xfrm>
            <a:off x="304800" y="3849563"/>
            <a:ext cx="1942174" cy="2330608"/>
          </a:xfrm>
          <a:prstGeom prst="rect">
            <a:avLst/>
          </a:prstGeom>
        </p:spPr>
      </p:pic>
      <p:sp>
        <p:nvSpPr>
          <p:cNvPr id="13" name="Shape 265">
            <a:extLst>
              <a:ext uri="{FF2B5EF4-FFF2-40B4-BE49-F238E27FC236}">
                <a16:creationId xmlns:a16="http://schemas.microsoft.com/office/drawing/2014/main" id="{798CDD59-9495-DB40-B98B-60F3F523E95E}"/>
              </a:ext>
            </a:extLst>
          </p:cNvPr>
          <p:cNvSpPr/>
          <p:nvPr/>
        </p:nvSpPr>
        <p:spPr>
          <a:xfrm>
            <a:off x="2365828" y="913356"/>
            <a:ext cx="3692674" cy="1323435"/>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rPr sz="1600" dirty="0"/>
              <a:t>&lt;</a:t>
            </a:r>
            <a:r>
              <a:rPr sz="1600" dirty="0" err="1"/>
              <a:t>ul</a:t>
            </a:r>
            <a:r>
              <a:rPr sz="1600" dirty="0"/>
              <a:t>&gt;</a:t>
            </a:r>
          </a:p>
          <a:p>
            <a:r>
              <a:rPr sz="1600" dirty="0"/>
              <a:t>    &lt;li&gt;</a:t>
            </a:r>
            <a:r>
              <a:rPr lang="en-US" sz="1600" dirty="0"/>
              <a:t>On the Pulse of Morning</a:t>
            </a:r>
            <a:r>
              <a:rPr sz="1600" dirty="0"/>
              <a:t>&lt;/li&gt;</a:t>
            </a:r>
            <a:br>
              <a:rPr sz="1600" dirty="0"/>
            </a:br>
            <a:r>
              <a:rPr sz="1600" dirty="0"/>
              <a:t>    &lt;li&gt;</a:t>
            </a:r>
            <a:r>
              <a:rPr lang="en-US" sz="1600" dirty="0"/>
              <a:t>I Know Why the Caged Bird Sings</a:t>
            </a:r>
            <a:r>
              <a:rPr sz="1600" dirty="0"/>
              <a:t>&lt;/li&gt;</a:t>
            </a:r>
            <a:br>
              <a:rPr sz="1600" dirty="0"/>
            </a:br>
            <a:r>
              <a:rPr sz="1600" dirty="0"/>
              <a:t>    &lt;li&gt;</a:t>
            </a:r>
            <a:r>
              <a:rPr lang="en-US" sz="1600" dirty="0"/>
              <a:t>And Still I Rise</a:t>
            </a:r>
            <a:r>
              <a:rPr sz="1600" dirty="0"/>
              <a:t>&lt;/li&gt;</a:t>
            </a:r>
          </a:p>
          <a:p>
            <a:r>
              <a:rPr sz="1600" dirty="0"/>
              <a:t>&lt;/</a:t>
            </a:r>
            <a:r>
              <a:rPr sz="1600" dirty="0" err="1"/>
              <a:t>ul</a:t>
            </a:r>
            <a:r>
              <a:rPr sz="1600" dirty="0"/>
              <a:t>&gt;</a:t>
            </a:r>
          </a:p>
        </p:txBody>
      </p:sp>
      <p:sp>
        <p:nvSpPr>
          <p:cNvPr id="14" name="Shape 266">
            <a:extLst>
              <a:ext uri="{FF2B5EF4-FFF2-40B4-BE49-F238E27FC236}">
                <a16:creationId xmlns:a16="http://schemas.microsoft.com/office/drawing/2014/main" id="{80CB26DC-F009-4843-9E57-98F61334E014}"/>
              </a:ext>
            </a:extLst>
          </p:cNvPr>
          <p:cNvSpPr/>
          <p:nvPr/>
        </p:nvSpPr>
        <p:spPr>
          <a:xfrm>
            <a:off x="2546874" y="4558239"/>
            <a:ext cx="3929918" cy="1323435"/>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rPr sz="1600" dirty="0"/>
              <a:t>&lt;</a:t>
            </a:r>
            <a:r>
              <a:rPr sz="1600" dirty="0" err="1"/>
              <a:t>ul</a:t>
            </a:r>
            <a:r>
              <a:rPr sz="1600" dirty="0"/>
              <a:t>&gt;</a:t>
            </a:r>
          </a:p>
          <a:p>
            <a:r>
              <a:rPr sz="1600" dirty="0"/>
              <a:t>    &lt;li&gt;</a:t>
            </a:r>
            <a:r>
              <a:rPr lang="en-US" sz="1600" dirty="0"/>
              <a:t>Free Will</a:t>
            </a:r>
            <a:r>
              <a:rPr sz="1600" dirty="0"/>
              <a:t>&lt;/li&gt;</a:t>
            </a:r>
            <a:br>
              <a:rPr sz="1600" dirty="0"/>
            </a:br>
            <a:r>
              <a:rPr sz="1600" dirty="0"/>
              <a:t>    &lt;li&gt;</a:t>
            </a:r>
            <a:r>
              <a:rPr lang="en-US" sz="1600" dirty="0"/>
              <a:t>Pieces of a Man</a:t>
            </a:r>
            <a:r>
              <a:rPr sz="1600" dirty="0"/>
              <a:t>&lt;/li&gt;</a:t>
            </a:r>
            <a:br>
              <a:rPr sz="1600" dirty="0"/>
            </a:br>
            <a:r>
              <a:rPr sz="1600" dirty="0"/>
              <a:t>    &lt;li&gt;</a:t>
            </a:r>
            <a:r>
              <a:rPr lang="en-US" sz="1600" dirty="0"/>
              <a:t>The Revolution will not be Televised</a:t>
            </a:r>
            <a:r>
              <a:rPr sz="1600" dirty="0"/>
              <a:t>&lt;/li&gt;</a:t>
            </a:r>
          </a:p>
          <a:p>
            <a:r>
              <a:rPr sz="1600" dirty="0"/>
              <a:t>&lt;/</a:t>
            </a:r>
            <a:r>
              <a:rPr sz="1600" dirty="0" err="1"/>
              <a:t>ul</a:t>
            </a:r>
            <a:r>
              <a:rPr sz="1600" dirty="0"/>
              <a:t>&gt;</a:t>
            </a:r>
          </a:p>
        </p:txBody>
      </p:sp>
    </p:spTree>
    <p:extLst>
      <p:ext uri="{BB962C8B-B14F-4D97-AF65-F5344CB8AC3E}">
        <p14:creationId xmlns:p14="http://schemas.microsoft.com/office/powerpoint/2010/main" val="4252281397"/>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p:nvPr/>
        </p:nvSpPr>
        <p:spPr>
          <a:xfrm>
            <a:off x="304800" y="75953"/>
            <a:ext cx="6477000" cy="461661"/>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Arial"/>
                <a:ea typeface="Arial"/>
                <a:cs typeface="Arial"/>
                <a:sym typeface="Arial"/>
              </a:defRPr>
            </a:lvl1pPr>
          </a:lstStyle>
          <a:p>
            <a:r>
              <a:rPr lang="en-US" dirty="0"/>
              <a:t>Maya </a:t>
            </a:r>
            <a:r>
              <a:rPr dirty="0"/>
              <a:t>pushes first</a:t>
            </a:r>
          </a:p>
        </p:txBody>
      </p:sp>
      <p:sp>
        <p:nvSpPr>
          <p:cNvPr id="337" name="Shape 337"/>
          <p:cNvSpPr/>
          <p:nvPr/>
        </p:nvSpPr>
        <p:spPr>
          <a:xfrm>
            <a:off x="2462633" y="1061591"/>
            <a:ext cx="1476074" cy="350660"/>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t>Master Copy</a:t>
            </a:r>
          </a:p>
        </p:txBody>
      </p:sp>
      <p:sp>
        <p:nvSpPr>
          <p:cNvPr id="338" name="Shape 338"/>
          <p:cNvSpPr/>
          <p:nvPr/>
        </p:nvSpPr>
        <p:spPr>
          <a:xfrm>
            <a:off x="1934536" y="5820092"/>
            <a:ext cx="1720980" cy="36932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rPr lang="en-US" dirty="0"/>
              <a:t>Maya’s </a:t>
            </a:r>
            <a:r>
              <a:rPr dirty="0"/>
              <a:t>Branch</a:t>
            </a:r>
          </a:p>
        </p:txBody>
      </p:sp>
      <p:pic>
        <p:nvPicPr>
          <p:cNvPr id="339" name="image3.jpeg" descr="Picture 10"/>
          <p:cNvPicPr>
            <a:picLocks noChangeAspect="1"/>
          </p:cNvPicPr>
          <p:nvPr/>
        </p:nvPicPr>
        <p:blipFill>
          <a:blip r:embed="rId2">
            <a:extLst/>
          </a:blip>
          <a:stretch>
            <a:fillRect/>
          </a:stretch>
        </p:blipFill>
        <p:spPr>
          <a:xfrm>
            <a:off x="2488096" y="1512500"/>
            <a:ext cx="880837" cy="880837"/>
          </a:xfrm>
          <a:prstGeom prst="rect">
            <a:avLst/>
          </a:prstGeom>
          <a:ln w="12700">
            <a:miter lim="400000"/>
          </a:ln>
        </p:spPr>
      </p:pic>
      <p:sp>
        <p:nvSpPr>
          <p:cNvPr id="340" name="Shape 340"/>
          <p:cNvSpPr/>
          <p:nvPr/>
        </p:nvSpPr>
        <p:spPr>
          <a:xfrm>
            <a:off x="2693384" y="2422779"/>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1</a:t>
            </a:r>
          </a:p>
        </p:txBody>
      </p:sp>
      <p:pic>
        <p:nvPicPr>
          <p:cNvPr id="341" name="image3.jpeg" descr="Picture 10"/>
          <p:cNvPicPr>
            <a:picLocks noChangeAspect="1"/>
          </p:cNvPicPr>
          <p:nvPr/>
        </p:nvPicPr>
        <p:blipFill>
          <a:blip r:embed="rId2">
            <a:extLst/>
          </a:blip>
          <a:stretch>
            <a:fillRect/>
          </a:stretch>
        </p:blipFill>
        <p:spPr>
          <a:xfrm>
            <a:off x="2552893" y="4931243"/>
            <a:ext cx="880837" cy="880837"/>
          </a:xfrm>
          <a:prstGeom prst="rect">
            <a:avLst/>
          </a:prstGeom>
          <a:ln w="12700">
            <a:miter lim="400000"/>
          </a:ln>
        </p:spPr>
      </p:pic>
      <p:sp>
        <p:nvSpPr>
          <p:cNvPr id="342" name="Shape 342"/>
          <p:cNvSpPr/>
          <p:nvPr/>
        </p:nvSpPr>
        <p:spPr>
          <a:xfrm rot="16200000">
            <a:off x="1727855" y="3638425"/>
            <a:ext cx="2572938" cy="127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1"/>
                </a:cubicBezTo>
                <a:cubicBezTo>
                  <a:pt x="10800" y="16200"/>
                  <a:pt x="16200" y="21600"/>
                  <a:pt x="21600" y="21600"/>
                </a:cubicBezTo>
              </a:path>
            </a:pathLst>
          </a:custGeom>
          <a:ln w="63500">
            <a:solidFill>
              <a:srgbClr val="5B9BD5"/>
            </a:solidFill>
            <a:miter/>
            <a:tailEnd type="triangle"/>
          </a:ln>
        </p:spPr>
        <p:txBody>
          <a:bodyPr lIns="45718" tIns="45718" rIns="45718" bIns="45718" anchor="ctr"/>
          <a:lstStyle/>
          <a:p>
            <a:endParaRPr/>
          </a:p>
        </p:txBody>
      </p:sp>
      <p:sp>
        <p:nvSpPr>
          <p:cNvPr id="343" name="Shape 343"/>
          <p:cNvSpPr/>
          <p:nvPr/>
        </p:nvSpPr>
        <p:spPr>
          <a:xfrm>
            <a:off x="4307656" y="3077416"/>
            <a:ext cx="3833045" cy="954103"/>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1400">
                <a:latin typeface="Arial"/>
                <a:ea typeface="Arial"/>
                <a:cs typeface="Arial"/>
                <a:sym typeface="Arial"/>
              </a:defRPr>
            </a:pPr>
            <a:r>
              <a:rPr lang="en-US" dirty="0"/>
              <a:t>Maya </a:t>
            </a:r>
            <a:r>
              <a:rPr b="1" dirty="0"/>
              <a:t>pushes (uploads) </a:t>
            </a:r>
            <a:r>
              <a:rPr lang="en-US" dirty="0"/>
              <a:t>her</a:t>
            </a:r>
            <a:r>
              <a:rPr dirty="0"/>
              <a:t> code changes into the main branch.</a:t>
            </a:r>
          </a:p>
          <a:p>
            <a:pPr>
              <a:defRPr sz="1400" u="sng">
                <a:latin typeface="Arial"/>
                <a:ea typeface="Arial"/>
                <a:cs typeface="Arial"/>
                <a:sym typeface="Arial"/>
              </a:defRPr>
            </a:pPr>
            <a:endParaRPr dirty="0"/>
          </a:p>
          <a:p>
            <a:pPr>
              <a:defRPr sz="1400" b="1">
                <a:latin typeface="Arial"/>
                <a:ea typeface="Arial"/>
                <a:cs typeface="Arial"/>
                <a:sym typeface="Arial"/>
              </a:defRPr>
            </a:pPr>
            <a:r>
              <a:rPr dirty="0"/>
              <a:t>No code conflicts.</a:t>
            </a:r>
            <a:r>
              <a:rPr b="0" dirty="0"/>
              <a:t>  </a:t>
            </a:r>
          </a:p>
        </p:txBody>
      </p:sp>
      <p:pic>
        <p:nvPicPr>
          <p:cNvPr id="2" name="Picture 1">
            <a:extLst>
              <a:ext uri="{FF2B5EF4-FFF2-40B4-BE49-F238E27FC236}">
                <a16:creationId xmlns:a16="http://schemas.microsoft.com/office/drawing/2014/main" id="{6B44C66D-E42C-FC44-8BD6-AFC570D2E284}"/>
              </a:ext>
            </a:extLst>
          </p:cNvPr>
          <p:cNvPicPr>
            <a:picLocks noChangeAspect="1"/>
          </p:cNvPicPr>
          <p:nvPr/>
        </p:nvPicPr>
        <p:blipFill>
          <a:blip r:embed="rId3"/>
          <a:stretch>
            <a:fillRect/>
          </a:stretch>
        </p:blipFill>
        <p:spPr>
          <a:xfrm>
            <a:off x="508017" y="4496171"/>
            <a:ext cx="1281251" cy="1750979"/>
          </a:xfrm>
          <a:prstGeom prst="rect">
            <a:avLst/>
          </a:prstGeom>
        </p:spPr>
      </p:pic>
    </p:spTree>
    <p:extLst>
      <p:ext uri="{BB962C8B-B14F-4D97-AF65-F5344CB8AC3E}">
        <p14:creationId xmlns:p14="http://schemas.microsoft.com/office/powerpoint/2010/main" val="1213199687"/>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Shape 345"/>
          <p:cNvSpPr>
            <a:spLocks noGrp="1"/>
          </p:cNvSpPr>
          <p:nvPr>
            <p:ph type="title"/>
          </p:nvPr>
        </p:nvSpPr>
        <p:spPr>
          <a:xfrm>
            <a:off x="304800" y="-1"/>
            <a:ext cx="5470527" cy="653856"/>
          </a:xfrm>
          <a:prstGeom prst="rect">
            <a:avLst/>
          </a:prstGeom>
        </p:spPr>
        <p:txBody>
          <a:bodyPr/>
          <a:lstStyle/>
          <a:p>
            <a:r>
              <a:rPr lang="en-US" dirty="0"/>
              <a:t>Gil’s</a:t>
            </a:r>
            <a:r>
              <a:rPr dirty="0"/>
              <a:t> edits are ready</a:t>
            </a:r>
          </a:p>
        </p:txBody>
      </p:sp>
      <p:sp>
        <p:nvSpPr>
          <p:cNvPr id="346" name="Shape 346"/>
          <p:cNvSpPr/>
          <p:nvPr/>
        </p:nvSpPr>
        <p:spPr>
          <a:xfrm>
            <a:off x="721482" y="1649728"/>
            <a:ext cx="8306726" cy="6248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3600"/>
            </a:lvl1pPr>
          </a:lstStyle>
          <a:p>
            <a:r>
              <a:t>Rule:  pull first, then push your changes</a:t>
            </a:r>
          </a:p>
        </p:txBody>
      </p:sp>
      <p:sp>
        <p:nvSpPr>
          <p:cNvPr id="347" name="Shape 347"/>
          <p:cNvSpPr/>
          <p:nvPr/>
        </p:nvSpPr>
        <p:spPr>
          <a:xfrm>
            <a:off x="3058281" y="3839835"/>
            <a:ext cx="642823" cy="6248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3600"/>
            </a:lvl1pPr>
          </a:lstStyle>
          <a:p>
            <a:r>
              <a:rPr dirty="0"/>
              <a:t>Ok</a:t>
            </a:r>
          </a:p>
        </p:txBody>
      </p:sp>
      <p:pic>
        <p:nvPicPr>
          <p:cNvPr id="6" name="Picture 5">
            <a:extLst>
              <a:ext uri="{FF2B5EF4-FFF2-40B4-BE49-F238E27FC236}">
                <a16:creationId xmlns:a16="http://schemas.microsoft.com/office/drawing/2014/main" id="{EA263CE3-6E26-EC43-A74D-BA952B121F3E}"/>
              </a:ext>
            </a:extLst>
          </p:cNvPr>
          <p:cNvPicPr>
            <a:picLocks noChangeAspect="1"/>
          </p:cNvPicPr>
          <p:nvPr/>
        </p:nvPicPr>
        <p:blipFill>
          <a:blip r:embed="rId2"/>
          <a:stretch>
            <a:fillRect/>
          </a:stretch>
        </p:blipFill>
        <p:spPr>
          <a:xfrm>
            <a:off x="810638" y="2986950"/>
            <a:ext cx="1942174" cy="2330608"/>
          </a:xfrm>
          <a:prstGeom prst="rect">
            <a:avLst/>
          </a:prstGeom>
        </p:spPr>
      </p:pic>
    </p:spTree>
    <p:extLst>
      <p:ext uri="{BB962C8B-B14F-4D97-AF65-F5344CB8AC3E}">
        <p14:creationId xmlns:p14="http://schemas.microsoft.com/office/powerpoint/2010/main" val="2010610749"/>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p:nvPr/>
        </p:nvSpPr>
        <p:spPr>
          <a:xfrm>
            <a:off x="304800" y="75953"/>
            <a:ext cx="6477000" cy="461661"/>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Arial"/>
                <a:ea typeface="Arial"/>
                <a:cs typeface="Arial"/>
                <a:sym typeface="Arial"/>
              </a:defRPr>
            </a:lvl1pPr>
          </a:lstStyle>
          <a:p>
            <a:r>
              <a:rPr lang="en-US" dirty="0"/>
              <a:t>Gil</a:t>
            </a:r>
            <a:r>
              <a:rPr dirty="0"/>
              <a:t> pulls latest changes</a:t>
            </a:r>
          </a:p>
        </p:txBody>
      </p:sp>
      <p:sp>
        <p:nvSpPr>
          <p:cNvPr id="351" name="Shape 351"/>
          <p:cNvSpPr/>
          <p:nvPr/>
        </p:nvSpPr>
        <p:spPr>
          <a:xfrm>
            <a:off x="2945233" y="1163191"/>
            <a:ext cx="1476074" cy="350660"/>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t>Master Copy</a:t>
            </a:r>
          </a:p>
        </p:txBody>
      </p:sp>
      <p:pic>
        <p:nvPicPr>
          <p:cNvPr id="352" name="image3.jpeg" descr="Picture 10"/>
          <p:cNvPicPr>
            <a:picLocks noChangeAspect="1"/>
          </p:cNvPicPr>
          <p:nvPr/>
        </p:nvPicPr>
        <p:blipFill>
          <a:blip r:embed="rId2">
            <a:extLst/>
          </a:blip>
          <a:stretch>
            <a:fillRect/>
          </a:stretch>
        </p:blipFill>
        <p:spPr>
          <a:xfrm>
            <a:off x="2950911" y="1578698"/>
            <a:ext cx="880837" cy="880836"/>
          </a:xfrm>
          <a:prstGeom prst="rect">
            <a:avLst/>
          </a:prstGeom>
          <a:ln w="12700">
            <a:miter lim="400000"/>
          </a:ln>
        </p:spPr>
      </p:pic>
      <p:sp>
        <p:nvSpPr>
          <p:cNvPr id="353" name="Shape 353"/>
          <p:cNvSpPr/>
          <p:nvPr/>
        </p:nvSpPr>
        <p:spPr>
          <a:xfrm>
            <a:off x="3175984" y="2524379"/>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1</a:t>
            </a:r>
          </a:p>
        </p:txBody>
      </p:sp>
      <p:sp>
        <p:nvSpPr>
          <p:cNvPr id="355" name="Shape 355"/>
          <p:cNvSpPr/>
          <p:nvPr/>
        </p:nvSpPr>
        <p:spPr>
          <a:xfrm>
            <a:off x="3543298" y="2686911"/>
            <a:ext cx="2" cy="1484177"/>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356" name="Shape 356"/>
          <p:cNvSpPr/>
          <p:nvPr/>
        </p:nvSpPr>
        <p:spPr>
          <a:xfrm>
            <a:off x="2861959" y="5653018"/>
            <a:ext cx="1451675" cy="36932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rPr lang="en-US" dirty="0"/>
              <a:t>Gil’s</a:t>
            </a:r>
            <a:r>
              <a:rPr dirty="0"/>
              <a:t> Branch</a:t>
            </a:r>
          </a:p>
        </p:txBody>
      </p:sp>
      <p:pic>
        <p:nvPicPr>
          <p:cNvPr id="357" name="image3.jpeg" descr="Picture 10"/>
          <p:cNvPicPr>
            <a:picLocks noChangeAspect="1"/>
          </p:cNvPicPr>
          <p:nvPr/>
        </p:nvPicPr>
        <p:blipFill>
          <a:blip r:embed="rId2">
            <a:extLst/>
          </a:blip>
          <a:stretch>
            <a:fillRect/>
          </a:stretch>
        </p:blipFill>
        <p:spPr>
          <a:xfrm>
            <a:off x="3167951" y="4675270"/>
            <a:ext cx="880836" cy="880837"/>
          </a:xfrm>
          <a:prstGeom prst="rect">
            <a:avLst/>
          </a:prstGeom>
          <a:ln w="12700">
            <a:miter lim="400000"/>
          </a:ln>
        </p:spPr>
      </p:pic>
      <p:pic>
        <p:nvPicPr>
          <p:cNvPr id="10" name="Picture 9">
            <a:extLst>
              <a:ext uri="{FF2B5EF4-FFF2-40B4-BE49-F238E27FC236}">
                <a16:creationId xmlns:a16="http://schemas.microsoft.com/office/drawing/2014/main" id="{7C4AD92F-6EE6-4049-A950-048ADCF6F210}"/>
              </a:ext>
            </a:extLst>
          </p:cNvPr>
          <p:cNvPicPr>
            <a:picLocks noChangeAspect="1"/>
          </p:cNvPicPr>
          <p:nvPr/>
        </p:nvPicPr>
        <p:blipFill>
          <a:blip r:embed="rId3"/>
          <a:stretch>
            <a:fillRect/>
          </a:stretch>
        </p:blipFill>
        <p:spPr>
          <a:xfrm>
            <a:off x="304800" y="3849563"/>
            <a:ext cx="1942174" cy="2330608"/>
          </a:xfrm>
          <a:prstGeom prst="rect">
            <a:avLst/>
          </a:prstGeom>
        </p:spPr>
      </p:pic>
    </p:spTree>
    <p:extLst>
      <p:ext uri="{BB962C8B-B14F-4D97-AF65-F5344CB8AC3E}">
        <p14:creationId xmlns:p14="http://schemas.microsoft.com/office/powerpoint/2010/main" val="4139854701"/>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Shape 359"/>
          <p:cNvSpPr/>
          <p:nvPr/>
        </p:nvSpPr>
        <p:spPr>
          <a:xfrm>
            <a:off x="304800" y="75953"/>
            <a:ext cx="6477000" cy="461661"/>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Arial"/>
                <a:ea typeface="Arial"/>
                <a:cs typeface="Arial"/>
                <a:sym typeface="Arial"/>
              </a:defRPr>
            </a:lvl1pPr>
          </a:lstStyle>
          <a:p>
            <a:r>
              <a:rPr lang="en-US" dirty="0"/>
              <a:t>Gil</a:t>
            </a:r>
            <a:r>
              <a:rPr dirty="0"/>
              <a:t> conflicts with master branch</a:t>
            </a:r>
          </a:p>
        </p:txBody>
      </p:sp>
      <p:sp>
        <p:nvSpPr>
          <p:cNvPr id="360" name="Shape 360"/>
          <p:cNvSpPr/>
          <p:nvPr/>
        </p:nvSpPr>
        <p:spPr>
          <a:xfrm>
            <a:off x="2945233" y="1163191"/>
            <a:ext cx="1692173" cy="350660"/>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t>Master Branch</a:t>
            </a:r>
          </a:p>
        </p:txBody>
      </p:sp>
      <p:pic>
        <p:nvPicPr>
          <p:cNvPr id="361" name="image3.jpeg" descr="Picture 10"/>
          <p:cNvPicPr>
            <a:picLocks noChangeAspect="1"/>
          </p:cNvPicPr>
          <p:nvPr/>
        </p:nvPicPr>
        <p:blipFill>
          <a:blip r:embed="rId2">
            <a:extLst/>
          </a:blip>
          <a:stretch>
            <a:fillRect/>
          </a:stretch>
        </p:blipFill>
        <p:spPr>
          <a:xfrm>
            <a:off x="2950911" y="1578698"/>
            <a:ext cx="880837" cy="880836"/>
          </a:xfrm>
          <a:prstGeom prst="rect">
            <a:avLst/>
          </a:prstGeom>
          <a:ln w="12700">
            <a:miter lim="400000"/>
          </a:ln>
        </p:spPr>
      </p:pic>
      <p:sp>
        <p:nvSpPr>
          <p:cNvPr id="362" name="Shape 362"/>
          <p:cNvSpPr/>
          <p:nvPr/>
        </p:nvSpPr>
        <p:spPr>
          <a:xfrm>
            <a:off x="3175984" y="2524379"/>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1</a:t>
            </a:r>
          </a:p>
        </p:txBody>
      </p:sp>
      <p:sp>
        <p:nvSpPr>
          <p:cNvPr id="364" name="Shape 364"/>
          <p:cNvSpPr/>
          <p:nvPr/>
        </p:nvSpPr>
        <p:spPr>
          <a:xfrm>
            <a:off x="3543298" y="2686911"/>
            <a:ext cx="2" cy="1484177"/>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365" name="Shape 365"/>
          <p:cNvSpPr/>
          <p:nvPr/>
        </p:nvSpPr>
        <p:spPr>
          <a:xfrm>
            <a:off x="2549004" y="4236444"/>
            <a:ext cx="4581370" cy="1754322"/>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r>
              <a:rPr lang="en-US" dirty="0">
                <a:solidFill>
                  <a:srgbClr val="FF0000"/>
                </a:solidFill>
              </a:rPr>
              <a:t> &lt;li&gt;On the Pulse of Morning&lt;/li&gt;</a:t>
            </a:r>
            <a:br>
              <a:rPr lang="en-US" dirty="0">
                <a:solidFill>
                  <a:srgbClr val="FF0000"/>
                </a:solidFill>
              </a:rPr>
            </a:br>
            <a:r>
              <a:rPr lang="en-US" dirty="0">
                <a:solidFill>
                  <a:srgbClr val="FF0000"/>
                </a:solidFill>
              </a:rPr>
              <a:t> &lt;li&gt;I Know Why the Caged Bird Sings&lt;/li&gt;</a:t>
            </a:r>
            <a:br>
              <a:rPr lang="en-US" dirty="0">
                <a:solidFill>
                  <a:srgbClr val="FF0000"/>
                </a:solidFill>
              </a:rPr>
            </a:br>
            <a:r>
              <a:rPr lang="en-US" dirty="0">
                <a:solidFill>
                  <a:srgbClr val="FF0000"/>
                </a:solidFill>
              </a:rPr>
              <a:t> &lt;li&gt;And Still I Rise&lt;/li&gt;</a:t>
            </a:r>
          </a:p>
          <a:p>
            <a:r>
              <a:rPr lang="en-US" dirty="0">
                <a:solidFill>
                  <a:srgbClr val="FF0000"/>
                </a:solidFill>
              </a:rPr>
              <a:t>&lt;li&gt;On the Pulse of Morning&lt;/li&gt;</a:t>
            </a:r>
            <a:br>
              <a:rPr lang="en-US" dirty="0">
                <a:solidFill>
                  <a:srgbClr val="FF0000"/>
                </a:solidFill>
              </a:rPr>
            </a:br>
            <a:r>
              <a:rPr lang="en-US" dirty="0">
                <a:solidFill>
                  <a:srgbClr val="FF0000"/>
                </a:solidFill>
              </a:rPr>
              <a:t> &lt;li&gt;I Know Why the Caged Bird Sings&lt;/li&gt;</a:t>
            </a:r>
            <a:br>
              <a:rPr lang="en-US" dirty="0">
                <a:solidFill>
                  <a:srgbClr val="FF0000"/>
                </a:solidFill>
              </a:rPr>
            </a:br>
            <a:r>
              <a:rPr lang="en-US" dirty="0">
                <a:solidFill>
                  <a:srgbClr val="FF0000"/>
                </a:solidFill>
              </a:rPr>
              <a:t> &lt;li&gt;And Still I Rise&lt;/li&gt;</a:t>
            </a:r>
          </a:p>
        </p:txBody>
      </p:sp>
      <p:sp>
        <p:nvSpPr>
          <p:cNvPr id="366" name="Shape 366"/>
          <p:cNvSpPr/>
          <p:nvPr/>
        </p:nvSpPr>
        <p:spPr>
          <a:xfrm>
            <a:off x="6983662" y="4903193"/>
            <a:ext cx="2041324" cy="3581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t>Git sees a conflict.</a:t>
            </a:r>
          </a:p>
        </p:txBody>
      </p:sp>
      <p:pic>
        <p:nvPicPr>
          <p:cNvPr id="10" name="Picture 9">
            <a:extLst>
              <a:ext uri="{FF2B5EF4-FFF2-40B4-BE49-F238E27FC236}">
                <a16:creationId xmlns:a16="http://schemas.microsoft.com/office/drawing/2014/main" id="{FFDB54E1-C3AC-CB48-B1E6-3EC36D250C2A}"/>
              </a:ext>
            </a:extLst>
          </p:cNvPr>
          <p:cNvPicPr>
            <a:picLocks noChangeAspect="1"/>
          </p:cNvPicPr>
          <p:nvPr/>
        </p:nvPicPr>
        <p:blipFill>
          <a:blip r:embed="rId3"/>
          <a:stretch>
            <a:fillRect/>
          </a:stretch>
        </p:blipFill>
        <p:spPr>
          <a:xfrm>
            <a:off x="421532" y="3916959"/>
            <a:ext cx="1942174" cy="2330608"/>
          </a:xfrm>
          <a:prstGeom prst="rect">
            <a:avLst/>
          </a:prstGeom>
        </p:spPr>
      </p:pic>
    </p:spTree>
    <p:extLst>
      <p:ext uri="{BB962C8B-B14F-4D97-AF65-F5344CB8AC3E}">
        <p14:creationId xmlns:p14="http://schemas.microsoft.com/office/powerpoint/2010/main" val="4248181319"/>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2" name="TextBox 11"/>
          <p:cNvSpPr txBox="1"/>
          <p:nvPr/>
        </p:nvSpPr>
        <p:spPr>
          <a:xfrm>
            <a:off x="304800" y="1440540"/>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escape a “</a:t>
            </a:r>
            <a:r>
              <a:rPr lang="en-US" sz="2400" u="sng" dirty="0">
                <a:latin typeface="Arial" panose="02080604020202020204" charset="0"/>
                <a:cs typeface="Arial" panose="02080604020202020204" charset="0"/>
              </a:rPr>
              <a:t>dead-end job</a:t>
            </a:r>
            <a:r>
              <a:rPr lang="en-US" sz="2400" dirty="0">
                <a:latin typeface="Arial" panose="02080604020202020204" charset="0"/>
                <a:cs typeface="Arial" panose="02080604020202020204" charset="0"/>
              </a:rPr>
              <a:t>”</a:t>
            </a:r>
          </a:p>
        </p:txBody>
      </p:sp>
      <p:sp>
        <p:nvSpPr>
          <p:cNvPr id="13" name="TextBox 12"/>
          <p:cNvSpPr txBox="1"/>
          <p:nvPr/>
        </p:nvSpPr>
        <p:spPr>
          <a:xfrm>
            <a:off x="304800" y="2024936"/>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pursue a “</a:t>
            </a:r>
            <a:r>
              <a:rPr lang="en-US" sz="2400" u="sng" dirty="0">
                <a:latin typeface="Arial" panose="02080604020202020204" charset="0"/>
                <a:cs typeface="Arial" panose="02080604020202020204" charset="0"/>
              </a:rPr>
              <a:t>dream</a:t>
            </a:r>
            <a:r>
              <a:rPr lang="en-US" sz="2400" dirty="0">
                <a:latin typeface="Arial" panose="02080604020202020204" charset="0"/>
                <a:cs typeface="Arial" panose="02080604020202020204" charset="0"/>
              </a:rPr>
              <a:t>”</a:t>
            </a:r>
          </a:p>
        </p:txBody>
      </p:sp>
      <p:sp>
        <p:nvSpPr>
          <p:cNvPr id="14" name="TextBox 13"/>
          <p:cNvSpPr txBox="1"/>
          <p:nvPr/>
        </p:nvSpPr>
        <p:spPr>
          <a:xfrm>
            <a:off x="304800" y="2609332"/>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be able to “</a:t>
            </a:r>
            <a:r>
              <a:rPr lang="en-US" sz="2400" u="sng" dirty="0">
                <a:latin typeface="Arial" panose="02080604020202020204" charset="0"/>
                <a:cs typeface="Arial" panose="02080604020202020204" charset="0"/>
              </a:rPr>
              <a:t>create</a:t>
            </a:r>
            <a:r>
              <a:rPr lang="en-US" sz="2400" dirty="0">
                <a:latin typeface="Arial" panose="02080604020202020204" charset="0"/>
                <a:cs typeface="Arial" panose="02080604020202020204" charset="0"/>
              </a:rPr>
              <a:t>”</a:t>
            </a:r>
          </a:p>
        </p:txBody>
      </p:sp>
      <p:sp>
        <p:nvSpPr>
          <p:cNvPr id="15" name="TextBox 14"/>
          <p:cNvSpPr txBox="1"/>
          <p:nvPr/>
        </p:nvSpPr>
        <p:spPr>
          <a:xfrm>
            <a:off x="304800" y="3193728"/>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follow a “</a:t>
            </a:r>
            <a:r>
              <a:rPr lang="en-US" sz="2400" u="sng" dirty="0">
                <a:latin typeface="Arial" panose="02080604020202020204" charset="0"/>
                <a:cs typeface="Arial" panose="02080604020202020204" charset="0"/>
              </a:rPr>
              <a:t>fascination</a:t>
            </a:r>
            <a:r>
              <a:rPr lang="en-US" sz="2400" dirty="0">
                <a:latin typeface="Arial" panose="02080604020202020204" charset="0"/>
                <a:cs typeface="Arial" panose="02080604020202020204" charset="0"/>
              </a:rPr>
              <a:t>”</a:t>
            </a:r>
          </a:p>
        </p:txBody>
      </p:sp>
      <p:sp>
        <p:nvSpPr>
          <p:cNvPr id="16" name="TextBox 15"/>
          <p:cNvSpPr txBox="1"/>
          <p:nvPr/>
        </p:nvSpPr>
        <p:spPr>
          <a:xfrm>
            <a:off x="304800" y="3778124"/>
            <a:ext cx="8686801"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attain “</a:t>
            </a:r>
            <a:r>
              <a:rPr lang="en-US" sz="2400" u="sng" dirty="0">
                <a:latin typeface="Arial" panose="02080604020202020204" charset="0"/>
                <a:cs typeface="Arial" panose="02080604020202020204" charset="0"/>
              </a:rPr>
              <a:t>financial stability</a:t>
            </a:r>
            <a:r>
              <a:rPr lang="en-US" sz="2400" dirty="0">
                <a:latin typeface="Arial" panose="02080604020202020204" charset="0"/>
                <a:cs typeface="Arial" panose="02080604020202020204" charset="0"/>
              </a:rPr>
              <a:t>”</a:t>
            </a:r>
          </a:p>
        </p:txBody>
      </p:sp>
      <p:sp>
        <p:nvSpPr>
          <p:cNvPr id="17" name="TextBox 16"/>
          <p:cNvSpPr txBox="1"/>
          <p:nvPr/>
        </p:nvSpPr>
        <p:spPr>
          <a:xfrm>
            <a:off x="304801" y="4362520"/>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attain “</a:t>
            </a:r>
            <a:r>
              <a:rPr lang="en-US" sz="2400" u="sng" dirty="0">
                <a:latin typeface="Arial" panose="02080604020202020204" charset="0"/>
                <a:cs typeface="Arial" panose="02080604020202020204" charset="0"/>
              </a:rPr>
              <a:t>financial freedom</a:t>
            </a:r>
            <a:r>
              <a:rPr lang="en-US" sz="2400" dirty="0">
                <a:latin typeface="Arial" panose="02080604020202020204" charset="0"/>
                <a:cs typeface="Arial" panose="02080604020202020204" charset="0"/>
              </a:rPr>
              <a:t>”</a:t>
            </a:r>
          </a:p>
        </p:txBody>
      </p:sp>
      <p:sp>
        <p:nvSpPr>
          <p:cNvPr id="18" name="TextBox 17"/>
          <p:cNvSpPr txBox="1"/>
          <p:nvPr/>
        </p:nvSpPr>
        <p:spPr>
          <a:xfrm>
            <a:off x="304800" y="4946916"/>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a:t>
            </a:r>
            <a:r>
              <a:rPr lang="en-US" sz="2400" u="sng" dirty="0">
                <a:latin typeface="Arial" panose="02080604020202020204" charset="0"/>
                <a:cs typeface="Arial" panose="02080604020202020204" charset="0"/>
              </a:rPr>
              <a:t>challenge</a:t>
            </a:r>
            <a:r>
              <a:rPr lang="en-US" sz="2400" dirty="0">
                <a:latin typeface="Arial" panose="02080604020202020204" charset="0"/>
                <a:cs typeface="Arial" panose="02080604020202020204" charset="0"/>
              </a:rPr>
              <a:t>” yourself</a:t>
            </a:r>
          </a:p>
        </p:txBody>
      </p:sp>
      <p:sp>
        <p:nvSpPr>
          <p:cNvPr id="19" name="TextBox 18"/>
          <p:cNvSpPr txBox="1"/>
          <p:nvPr/>
        </p:nvSpPr>
        <p:spPr>
          <a:xfrm>
            <a:off x="332438" y="838200"/>
            <a:ext cx="5480988" cy="461665"/>
          </a:xfrm>
          <a:prstGeom prst="rect">
            <a:avLst/>
          </a:prstGeom>
          <a:noFill/>
        </p:spPr>
        <p:txBody>
          <a:bodyPr wrap="none" numCol="1" rtlCol="0">
            <a:spAutoFit/>
          </a:bodyPr>
          <a:lstStyle/>
          <a:p>
            <a:r>
              <a:rPr lang="en-US" sz="2400" b="1" u="sng" dirty="0">
                <a:latin typeface="Arial" panose="02080604020202020204" charset="0"/>
                <a:cs typeface="Arial" panose="02080604020202020204" charset="0"/>
              </a:rPr>
              <a:t>And why do you want a new career?</a:t>
            </a:r>
          </a:p>
        </p:txBody>
      </p:sp>
      <p:sp>
        <p:nvSpPr>
          <p:cNvPr id="20" name="TextBox 19"/>
          <p:cNvSpPr txBox="1"/>
          <p:nvPr/>
        </p:nvSpPr>
        <p:spPr>
          <a:xfrm>
            <a:off x="304800" y="5531309"/>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be a “</a:t>
            </a:r>
            <a:r>
              <a:rPr lang="en-US" sz="2400" u="sng" dirty="0">
                <a:latin typeface="Arial" panose="02080604020202020204" charset="0"/>
                <a:cs typeface="Arial" panose="02080604020202020204" charset="0"/>
              </a:rPr>
              <a:t>role model</a:t>
            </a:r>
            <a:r>
              <a:rPr lang="en-US" sz="2400" dirty="0">
                <a:latin typeface="Arial" panose="02080604020202020204" charset="0"/>
                <a:cs typeface="Arial" panose="02080604020202020204" charset="0"/>
              </a:rPr>
              <a:t>” for kids</a:t>
            </a:r>
          </a:p>
        </p:txBody>
      </p:sp>
      <p:pic>
        <p:nvPicPr>
          <p:cNvPr id="8194" name="Picture 2" descr="http://s2.quickmeme.com/img/74/74e004eeea3edb4c231d09763dfacf85bb6bf56184b0dfc8c7aaaf5ed3e55a2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686300" y="1823772"/>
            <a:ext cx="4210487" cy="31528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Shape 368"/>
          <p:cNvSpPr>
            <a:spLocks noGrp="1"/>
          </p:cNvSpPr>
          <p:nvPr>
            <p:ph type="title"/>
          </p:nvPr>
        </p:nvSpPr>
        <p:spPr>
          <a:xfrm>
            <a:off x="304800" y="-1"/>
            <a:ext cx="5470527" cy="653856"/>
          </a:xfrm>
          <a:prstGeom prst="rect">
            <a:avLst/>
          </a:prstGeom>
        </p:spPr>
        <p:txBody>
          <a:bodyPr/>
          <a:lstStyle/>
          <a:p>
            <a:r>
              <a:t>Kobe resolves</a:t>
            </a:r>
          </a:p>
        </p:txBody>
      </p:sp>
      <p:sp>
        <p:nvSpPr>
          <p:cNvPr id="369" name="Shape 369"/>
          <p:cNvSpPr/>
          <p:nvPr/>
        </p:nvSpPr>
        <p:spPr>
          <a:xfrm>
            <a:off x="5378448" y="1776189"/>
            <a:ext cx="2322107" cy="193898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sz="2400"/>
            </a:pPr>
            <a:r>
              <a:rPr lang="en-US" dirty="0"/>
              <a:t>&lt;</a:t>
            </a:r>
            <a:r>
              <a:rPr lang="en-US" dirty="0" err="1"/>
              <a:t>ul</a:t>
            </a:r>
            <a:r>
              <a:rPr lang="en-US" dirty="0"/>
              <a:t>&gt; </a:t>
            </a:r>
          </a:p>
          <a:p>
            <a:pPr>
              <a:defRPr sz="2400"/>
            </a:pPr>
            <a:r>
              <a:rPr lang="en-US" dirty="0"/>
              <a:t>    &lt;li&gt;Poems&lt;/li&gt;</a:t>
            </a:r>
            <a:br>
              <a:rPr lang="en-US" dirty="0"/>
            </a:br>
            <a:r>
              <a:rPr lang="en-US" dirty="0"/>
              <a:t>    &lt;li&gt;Albums&lt;/li&gt;</a:t>
            </a:r>
            <a:br>
              <a:rPr lang="en-US" dirty="0"/>
            </a:br>
            <a:r>
              <a:rPr lang="en-US" dirty="0"/>
              <a:t>    &lt;li&gt;Songs&lt;/li&gt;</a:t>
            </a:r>
          </a:p>
          <a:p>
            <a:pPr>
              <a:defRPr sz="2400"/>
            </a:pPr>
            <a:r>
              <a:rPr lang="en-US" dirty="0"/>
              <a:t>&lt;/</a:t>
            </a:r>
            <a:r>
              <a:rPr lang="en-US" dirty="0" err="1"/>
              <a:t>ul</a:t>
            </a:r>
            <a:r>
              <a:rPr lang="en-US" dirty="0"/>
              <a:t>&gt;</a:t>
            </a:r>
          </a:p>
        </p:txBody>
      </p:sp>
      <p:sp>
        <p:nvSpPr>
          <p:cNvPr id="370" name="Shape 370"/>
          <p:cNvSpPr/>
          <p:nvPr/>
        </p:nvSpPr>
        <p:spPr>
          <a:xfrm>
            <a:off x="428104" y="1925043"/>
            <a:ext cx="4348177" cy="1754322"/>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r>
              <a:rPr lang="en-US" dirty="0">
                <a:solidFill>
                  <a:srgbClr val="FF0000"/>
                </a:solidFill>
              </a:rPr>
              <a:t> &lt;li&gt;On the Pulse of Morning&lt;/li&gt;</a:t>
            </a:r>
            <a:br>
              <a:rPr lang="en-US" dirty="0">
                <a:solidFill>
                  <a:srgbClr val="FF0000"/>
                </a:solidFill>
              </a:rPr>
            </a:br>
            <a:r>
              <a:rPr lang="en-US" dirty="0">
                <a:solidFill>
                  <a:srgbClr val="FF0000"/>
                </a:solidFill>
              </a:rPr>
              <a:t> &lt;li&gt;I Know Why the Caged Bird Sings&lt;/li&gt;</a:t>
            </a:r>
            <a:br>
              <a:rPr lang="en-US" dirty="0">
                <a:solidFill>
                  <a:srgbClr val="FF0000"/>
                </a:solidFill>
              </a:rPr>
            </a:br>
            <a:r>
              <a:rPr lang="en-US" dirty="0">
                <a:solidFill>
                  <a:srgbClr val="FF0000"/>
                </a:solidFill>
              </a:rPr>
              <a:t> &lt;li&gt;And Still I Rise&lt;/li&gt;</a:t>
            </a:r>
          </a:p>
          <a:p>
            <a:r>
              <a:rPr lang="en-US" dirty="0">
                <a:solidFill>
                  <a:srgbClr val="FF0000"/>
                </a:solidFill>
              </a:rPr>
              <a:t>&lt;li&gt;On the Pulse of Morning&lt;/li&gt;</a:t>
            </a:r>
            <a:br>
              <a:rPr lang="en-US" dirty="0">
                <a:solidFill>
                  <a:srgbClr val="FF0000"/>
                </a:solidFill>
              </a:rPr>
            </a:br>
            <a:r>
              <a:rPr lang="en-US" dirty="0">
                <a:solidFill>
                  <a:srgbClr val="FF0000"/>
                </a:solidFill>
              </a:rPr>
              <a:t> &lt;li&gt;I Know Why the Caged Bird Sings&lt;/li&gt;</a:t>
            </a:r>
            <a:br>
              <a:rPr lang="en-US" dirty="0">
                <a:solidFill>
                  <a:srgbClr val="FF0000"/>
                </a:solidFill>
              </a:rPr>
            </a:br>
            <a:r>
              <a:rPr lang="en-US" dirty="0">
                <a:solidFill>
                  <a:srgbClr val="FF0000"/>
                </a:solidFill>
              </a:rPr>
              <a:t> &lt;li&gt;And Still I Rise&lt;/li&gt;</a:t>
            </a:r>
          </a:p>
        </p:txBody>
      </p:sp>
      <p:sp>
        <p:nvSpPr>
          <p:cNvPr id="372" name="Shape 372"/>
          <p:cNvSpPr/>
          <p:nvPr/>
        </p:nvSpPr>
        <p:spPr>
          <a:xfrm flipV="1">
            <a:off x="3229583" y="2782111"/>
            <a:ext cx="2383277" cy="19455"/>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374" name="Shape 374"/>
          <p:cNvSpPr/>
          <p:nvPr/>
        </p:nvSpPr>
        <p:spPr>
          <a:xfrm>
            <a:off x="6075059" y="4649718"/>
            <a:ext cx="1451675" cy="36932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rPr lang="en-US" dirty="0"/>
              <a:t>Gil’s</a:t>
            </a:r>
            <a:r>
              <a:rPr dirty="0"/>
              <a:t> Branch</a:t>
            </a:r>
          </a:p>
        </p:txBody>
      </p:sp>
      <p:pic>
        <p:nvPicPr>
          <p:cNvPr id="375" name="image3.jpeg" descr="Picture 10"/>
          <p:cNvPicPr>
            <a:picLocks noChangeAspect="1"/>
          </p:cNvPicPr>
          <p:nvPr/>
        </p:nvPicPr>
        <p:blipFill>
          <a:blip r:embed="rId2">
            <a:extLst/>
          </a:blip>
          <a:stretch>
            <a:fillRect/>
          </a:stretch>
        </p:blipFill>
        <p:spPr>
          <a:xfrm>
            <a:off x="6381050" y="3671970"/>
            <a:ext cx="880837" cy="880837"/>
          </a:xfrm>
          <a:prstGeom prst="rect">
            <a:avLst/>
          </a:prstGeom>
          <a:ln w="12700">
            <a:miter lim="400000"/>
          </a:ln>
        </p:spPr>
      </p:pic>
    </p:spTree>
    <p:extLst>
      <p:ext uri="{BB962C8B-B14F-4D97-AF65-F5344CB8AC3E}">
        <p14:creationId xmlns:p14="http://schemas.microsoft.com/office/powerpoint/2010/main" val="3094158108"/>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Shape 377"/>
          <p:cNvSpPr/>
          <p:nvPr/>
        </p:nvSpPr>
        <p:spPr>
          <a:xfrm>
            <a:off x="304800" y="75953"/>
            <a:ext cx="6477000" cy="461661"/>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Arial"/>
                <a:ea typeface="Arial"/>
                <a:cs typeface="Arial"/>
                <a:sym typeface="Arial"/>
              </a:defRPr>
            </a:lvl1pPr>
          </a:lstStyle>
          <a:p>
            <a:r>
              <a:rPr lang="en-US" dirty="0"/>
              <a:t>Gil</a:t>
            </a:r>
            <a:r>
              <a:rPr dirty="0"/>
              <a:t> fixes and pushes</a:t>
            </a:r>
          </a:p>
        </p:txBody>
      </p:sp>
      <p:sp>
        <p:nvSpPr>
          <p:cNvPr id="378" name="Shape 378"/>
          <p:cNvSpPr/>
          <p:nvPr/>
        </p:nvSpPr>
        <p:spPr>
          <a:xfrm>
            <a:off x="2462633" y="1061591"/>
            <a:ext cx="1692173" cy="350660"/>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t>Master Branch</a:t>
            </a:r>
          </a:p>
        </p:txBody>
      </p:sp>
      <p:sp>
        <p:nvSpPr>
          <p:cNvPr id="379" name="Shape 379"/>
          <p:cNvSpPr/>
          <p:nvPr/>
        </p:nvSpPr>
        <p:spPr>
          <a:xfrm>
            <a:off x="3173149" y="5912327"/>
            <a:ext cx="1451675" cy="36932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rPr lang="en-US" dirty="0"/>
              <a:t>Gil’s</a:t>
            </a:r>
            <a:r>
              <a:rPr dirty="0"/>
              <a:t> Branch</a:t>
            </a:r>
          </a:p>
        </p:txBody>
      </p:sp>
      <p:pic>
        <p:nvPicPr>
          <p:cNvPr id="380" name="image3.jpeg" descr="Picture 10"/>
          <p:cNvPicPr>
            <a:picLocks noChangeAspect="1"/>
          </p:cNvPicPr>
          <p:nvPr/>
        </p:nvPicPr>
        <p:blipFill>
          <a:blip r:embed="rId2">
            <a:extLst/>
          </a:blip>
          <a:stretch>
            <a:fillRect/>
          </a:stretch>
        </p:blipFill>
        <p:spPr>
          <a:xfrm>
            <a:off x="2488096" y="1512500"/>
            <a:ext cx="880837" cy="880837"/>
          </a:xfrm>
          <a:prstGeom prst="rect">
            <a:avLst/>
          </a:prstGeom>
          <a:ln w="12700">
            <a:miter lim="400000"/>
          </a:ln>
        </p:spPr>
      </p:pic>
      <p:sp>
        <p:nvSpPr>
          <p:cNvPr id="381" name="Shape 381"/>
          <p:cNvSpPr/>
          <p:nvPr/>
        </p:nvSpPr>
        <p:spPr>
          <a:xfrm>
            <a:off x="2693384" y="2422779"/>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1</a:t>
            </a:r>
          </a:p>
        </p:txBody>
      </p:sp>
      <p:pic>
        <p:nvPicPr>
          <p:cNvPr id="382" name="image3.jpeg" descr="Picture 10"/>
          <p:cNvPicPr>
            <a:picLocks noChangeAspect="1"/>
          </p:cNvPicPr>
          <p:nvPr/>
        </p:nvPicPr>
        <p:blipFill>
          <a:blip r:embed="rId2">
            <a:extLst/>
          </a:blip>
          <a:stretch>
            <a:fillRect/>
          </a:stretch>
        </p:blipFill>
        <p:spPr>
          <a:xfrm>
            <a:off x="3451879" y="4966272"/>
            <a:ext cx="880837" cy="880837"/>
          </a:xfrm>
          <a:prstGeom prst="rect">
            <a:avLst/>
          </a:prstGeom>
          <a:ln w="12700">
            <a:miter lim="400000"/>
          </a:ln>
        </p:spPr>
      </p:pic>
      <p:sp>
        <p:nvSpPr>
          <p:cNvPr id="383" name="Shape 383"/>
          <p:cNvSpPr/>
          <p:nvPr/>
        </p:nvSpPr>
        <p:spPr>
          <a:xfrm rot="16200000">
            <a:off x="2779093" y="3838404"/>
            <a:ext cx="2243035" cy="127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400" y="21600"/>
                  <a:pt x="10800" y="16200"/>
                  <a:pt x="10800" y="10799"/>
                </a:cubicBezTo>
                <a:cubicBezTo>
                  <a:pt x="10800" y="5400"/>
                  <a:pt x="16200" y="0"/>
                  <a:pt x="21600" y="0"/>
                </a:cubicBezTo>
              </a:path>
            </a:pathLst>
          </a:custGeom>
          <a:ln w="63500">
            <a:solidFill>
              <a:srgbClr val="5B9BD5"/>
            </a:solidFill>
            <a:miter/>
            <a:tailEnd type="triangle"/>
          </a:ln>
        </p:spPr>
        <p:txBody>
          <a:bodyPr lIns="45718" tIns="45718" rIns="45718" bIns="45718" anchor="ctr"/>
          <a:lstStyle/>
          <a:p>
            <a:endParaRPr/>
          </a:p>
        </p:txBody>
      </p:sp>
      <p:sp>
        <p:nvSpPr>
          <p:cNvPr id="384" name="Shape 384"/>
          <p:cNvSpPr/>
          <p:nvPr/>
        </p:nvSpPr>
        <p:spPr>
          <a:xfrm>
            <a:off x="4307656" y="3077416"/>
            <a:ext cx="3833045" cy="954103"/>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1400">
                <a:latin typeface="Arial"/>
                <a:ea typeface="Arial"/>
                <a:cs typeface="Arial"/>
                <a:sym typeface="Arial"/>
              </a:defRPr>
            </a:pPr>
            <a:r>
              <a:rPr lang="en-US" dirty="0"/>
              <a:t>Gil</a:t>
            </a:r>
            <a:r>
              <a:rPr dirty="0"/>
              <a:t> </a:t>
            </a:r>
            <a:r>
              <a:rPr b="1" dirty="0"/>
              <a:t>pushes (uploads) </a:t>
            </a:r>
            <a:r>
              <a:rPr dirty="0"/>
              <a:t>his revision the main branch.</a:t>
            </a:r>
          </a:p>
          <a:p>
            <a:pPr>
              <a:defRPr sz="1400" u="sng">
                <a:latin typeface="Arial"/>
                <a:ea typeface="Arial"/>
                <a:cs typeface="Arial"/>
                <a:sym typeface="Arial"/>
              </a:defRPr>
            </a:pPr>
            <a:endParaRPr dirty="0"/>
          </a:p>
          <a:p>
            <a:pPr>
              <a:defRPr sz="1400" b="1">
                <a:latin typeface="Arial"/>
                <a:ea typeface="Arial"/>
                <a:cs typeface="Arial"/>
                <a:sym typeface="Arial"/>
              </a:defRPr>
            </a:pPr>
            <a:r>
              <a:rPr dirty="0"/>
              <a:t>No code conflicts.</a:t>
            </a:r>
            <a:r>
              <a:rPr b="0" dirty="0"/>
              <a:t>  </a:t>
            </a:r>
          </a:p>
        </p:txBody>
      </p:sp>
      <p:pic>
        <p:nvPicPr>
          <p:cNvPr id="386" name="image3.jpeg" descr="Picture 10"/>
          <p:cNvPicPr>
            <a:picLocks noChangeAspect="1"/>
          </p:cNvPicPr>
          <p:nvPr/>
        </p:nvPicPr>
        <p:blipFill>
          <a:blip r:embed="rId2">
            <a:extLst/>
          </a:blip>
          <a:stretch>
            <a:fillRect/>
          </a:stretch>
        </p:blipFill>
        <p:spPr>
          <a:xfrm>
            <a:off x="3592996" y="1487100"/>
            <a:ext cx="880837" cy="880837"/>
          </a:xfrm>
          <a:prstGeom prst="rect">
            <a:avLst/>
          </a:prstGeom>
          <a:ln w="12700">
            <a:miter lim="400000"/>
          </a:ln>
        </p:spPr>
      </p:pic>
      <p:sp>
        <p:nvSpPr>
          <p:cNvPr id="387" name="Shape 387"/>
          <p:cNvSpPr/>
          <p:nvPr/>
        </p:nvSpPr>
        <p:spPr>
          <a:xfrm>
            <a:off x="3810984" y="2384679"/>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2</a:t>
            </a:r>
          </a:p>
        </p:txBody>
      </p:sp>
      <p:sp>
        <p:nvSpPr>
          <p:cNvPr id="388" name="Shape 388"/>
          <p:cNvSpPr/>
          <p:nvPr/>
        </p:nvSpPr>
        <p:spPr>
          <a:xfrm>
            <a:off x="5067204" y="4455462"/>
            <a:ext cx="2322107" cy="193898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sz="2400"/>
            </a:pPr>
            <a:r>
              <a:rPr lang="en-US" dirty="0"/>
              <a:t>&lt;</a:t>
            </a:r>
            <a:r>
              <a:rPr lang="en-US" dirty="0" err="1"/>
              <a:t>ul</a:t>
            </a:r>
            <a:r>
              <a:rPr lang="en-US" dirty="0"/>
              <a:t>&gt; </a:t>
            </a:r>
          </a:p>
          <a:p>
            <a:pPr>
              <a:defRPr sz="2400"/>
            </a:pPr>
            <a:r>
              <a:rPr lang="en-US" dirty="0"/>
              <a:t>    &lt;li&gt;Poems&lt;/li&gt;</a:t>
            </a:r>
            <a:br>
              <a:rPr lang="en-US" dirty="0"/>
            </a:br>
            <a:r>
              <a:rPr lang="en-US" dirty="0"/>
              <a:t>    &lt;li&gt;Albums&lt;/li&gt;</a:t>
            </a:r>
            <a:br>
              <a:rPr lang="en-US" dirty="0"/>
            </a:br>
            <a:r>
              <a:rPr lang="en-US" dirty="0"/>
              <a:t>    &lt;li&gt;Songs&lt;/li&gt;</a:t>
            </a:r>
          </a:p>
          <a:p>
            <a:pPr>
              <a:defRPr sz="2400"/>
            </a:pPr>
            <a:r>
              <a:rPr lang="en-US" dirty="0"/>
              <a:t>&lt;/</a:t>
            </a:r>
            <a:r>
              <a:rPr lang="en-US" dirty="0" err="1"/>
              <a:t>ul</a:t>
            </a:r>
            <a:r>
              <a:rPr lang="en-US" dirty="0"/>
              <a:t>&gt;</a:t>
            </a:r>
          </a:p>
        </p:txBody>
      </p:sp>
      <p:pic>
        <p:nvPicPr>
          <p:cNvPr id="2" name="Picture 1">
            <a:extLst>
              <a:ext uri="{FF2B5EF4-FFF2-40B4-BE49-F238E27FC236}">
                <a16:creationId xmlns:a16="http://schemas.microsoft.com/office/drawing/2014/main" id="{2E7DBC82-1E7B-2E41-9067-7E77BAF3F5FA}"/>
              </a:ext>
            </a:extLst>
          </p:cNvPr>
          <p:cNvPicPr>
            <a:picLocks noChangeAspect="1"/>
          </p:cNvPicPr>
          <p:nvPr/>
        </p:nvPicPr>
        <p:blipFill rotWithShape="1">
          <a:blip r:embed="rId3"/>
          <a:srcRect l="24078"/>
          <a:stretch/>
        </p:blipFill>
        <p:spPr>
          <a:xfrm>
            <a:off x="535021" y="4111422"/>
            <a:ext cx="2410542" cy="2273300"/>
          </a:xfrm>
          <a:prstGeom prst="rect">
            <a:avLst/>
          </a:prstGeom>
        </p:spPr>
      </p:pic>
    </p:spTree>
    <p:extLst>
      <p:ext uri="{BB962C8B-B14F-4D97-AF65-F5344CB8AC3E}">
        <p14:creationId xmlns:p14="http://schemas.microsoft.com/office/powerpoint/2010/main" val="3858243223"/>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Shape 390"/>
          <p:cNvSpPr>
            <a:spLocks noGrp="1"/>
          </p:cNvSpPr>
          <p:nvPr>
            <p:ph type="title"/>
          </p:nvPr>
        </p:nvSpPr>
        <p:spPr>
          <a:xfrm>
            <a:off x="304800" y="-1"/>
            <a:ext cx="5470527" cy="653856"/>
          </a:xfrm>
          <a:prstGeom prst="rect">
            <a:avLst/>
          </a:prstGeom>
        </p:spPr>
        <p:txBody>
          <a:bodyPr/>
          <a:lstStyle/>
          <a:p>
            <a:r>
              <a:rPr lang="en-US" dirty="0"/>
              <a:t>Anne </a:t>
            </a:r>
            <a:r>
              <a:rPr dirty="0"/>
              <a:t>starts </a:t>
            </a:r>
            <a:r>
              <a:rPr lang="en-US" dirty="0"/>
              <a:t>her</a:t>
            </a:r>
            <a:r>
              <a:rPr dirty="0"/>
              <a:t> work</a:t>
            </a:r>
          </a:p>
        </p:txBody>
      </p:sp>
      <p:sp>
        <p:nvSpPr>
          <p:cNvPr id="391" name="Shape 391"/>
          <p:cNvSpPr/>
          <p:nvPr/>
        </p:nvSpPr>
        <p:spPr>
          <a:xfrm>
            <a:off x="721482" y="1649729"/>
            <a:ext cx="8306726" cy="6248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3600"/>
            </a:lvl1pPr>
          </a:lstStyle>
          <a:p>
            <a:r>
              <a:t>Rule:  pull first, then push your changes</a:t>
            </a:r>
          </a:p>
        </p:txBody>
      </p:sp>
      <p:pic>
        <p:nvPicPr>
          <p:cNvPr id="6" name="Picture 5">
            <a:extLst>
              <a:ext uri="{FF2B5EF4-FFF2-40B4-BE49-F238E27FC236}">
                <a16:creationId xmlns:a16="http://schemas.microsoft.com/office/drawing/2014/main" id="{8FB30C10-7078-AB43-BBEB-3420A32C43A1}"/>
              </a:ext>
            </a:extLst>
          </p:cNvPr>
          <p:cNvPicPr>
            <a:picLocks noChangeAspect="1"/>
          </p:cNvPicPr>
          <p:nvPr/>
        </p:nvPicPr>
        <p:blipFill>
          <a:blip r:embed="rId2"/>
          <a:stretch>
            <a:fillRect/>
          </a:stretch>
        </p:blipFill>
        <p:spPr>
          <a:xfrm>
            <a:off x="1003905" y="3446814"/>
            <a:ext cx="1828800" cy="1651000"/>
          </a:xfrm>
          <a:prstGeom prst="rect">
            <a:avLst/>
          </a:prstGeom>
        </p:spPr>
      </p:pic>
      <p:sp>
        <p:nvSpPr>
          <p:cNvPr id="7" name="Rounded Rectangular Callout 6">
            <a:extLst>
              <a:ext uri="{FF2B5EF4-FFF2-40B4-BE49-F238E27FC236}">
                <a16:creationId xmlns:a16="http://schemas.microsoft.com/office/drawing/2014/main" id="{F49832F4-124E-A448-AE38-2B848B0DFC21}"/>
              </a:ext>
            </a:extLst>
          </p:cNvPr>
          <p:cNvSpPr/>
          <p:nvPr/>
        </p:nvSpPr>
        <p:spPr>
          <a:xfrm>
            <a:off x="3951386" y="3301839"/>
            <a:ext cx="3949430" cy="1940952"/>
          </a:xfrm>
          <a:prstGeom prst="wedgeRoundRectCallout">
            <a:avLst>
              <a:gd name="adj1" fmla="val -89071"/>
              <a:gd name="adj2" fmla="val -7971"/>
              <a:gd name="adj3" fmla="val 16667"/>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US" i="1" dirty="0"/>
              <a:t>look into my face</a:t>
            </a:r>
            <a:br>
              <a:rPr lang="en-US" i="1" dirty="0"/>
            </a:br>
            <a:r>
              <a:rPr lang="en-US" i="1" dirty="0"/>
              <a:t>and you will know that crimes dropped upon me</a:t>
            </a:r>
          </a:p>
          <a:p>
            <a:r>
              <a:rPr lang="en-US" i="1" dirty="0"/>
              <a:t>as from a high building…</a:t>
            </a:r>
            <a:br>
              <a:rPr lang="en-US" dirty="0"/>
            </a:br>
            <a:endParaRPr lang="en-US" i="1" dirty="0"/>
          </a:p>
          <a:p>
            <a:r>
              <a:rPr lang="en-US" dirty="0"/>
              <a:t>…by which I mean, I broke the rules.</a:t>
            </a:r>
          </a:p>
        </p:txBody>
      </p:sp>
    </p:spTree>
    <p:extLst>
      <p:ext uri="{BB962C8B-B14F-4D97-AF65-F5344CB8AC3E}">
        <p14:creationId xmlns:p14="http://schemas.microsoft.com/office/powerpoint/2010/main" val="673967762"/>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304800" y="75953"/>
            <a:ext cx="6477000" cy="461661"/>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Arial"/>
                <a:ea typeface="Arial"/>
                <a:cs typeface="Arial"/>
                <a:sym typeface="Arial"/>
              </a:defRPr>
            </a:lvl1pPr>
          </a:lstStyle>
          <a:p>
            <a:r>
              <a:rPr lang="en-US" dirty="0"/>
              <a:t>Anne</a:t>
            </a:r>
            <a:r>
              <a:rPr dirty="0"/>
              <a:t> pushes</a:t>
            </a:r>
          </a:p>
        </p:txBody>
      </p:sp>
      <p:sp>
        <p:nvSpPr>
          <p:cNvPr id="396" name="Shape 396"/>
          <p:cNvSpPr/>
          <p:nvPr/>
        </p:nvSpPr>
        <p:spPr>
          <a:xfrm>
            <a:off x="1141833" y="1112391"/>
            <a:ext cx="1692173" cy="350660"/>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t>Master Branch</a:t>
            </a:r>
          </a:p>
        </p:txBody>
      </p:sp>
      <p:sp>
        <p:nvSpPr>
          <p:cNvPr id="397" name="Shape 397"/>
          <p:cNvSpPr/>
          <p:nvPr/>
        </p:nvSpPr>
        <p:spPr>
          <a:xfrm>
            <a:off x="3173149" y="5912327"/>
            <a:ext cx="1720980" cy="36932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rPr lang="en-US" dirty="0"/>
              <a:t>Anne’s </a:t>
            </a:r>
            <a:r>
              <a:rPr dirty="0"/>
              <a:t>Branch</a:t>
            </a:r>
          </a:p>
        </p:txBody>
      </p:sp>
      <p:pic>
        <p:nvPicPr>
          <p:cNvPr id="398" name="image3.jpeg" descr="Picture 10"/>
          <p:cNvPicPr>
            <a:picLocks noChangeAspect="1"/>
          </p:cNvPicPr>
          <p:nvPr/>
        </p:nvPicPr>
        <p:blipFill>
          <a:blip r:embed="rId2">
            <a:extLst/>
          </a:blip>
          <a:stretch>
            <a:fillRect/>
          </a:stretch>
        </p:blipFill>
        <p:spPr>
          <a:xfrm>
            <a:off x="1243496" y="1567343"/>
            <a:ext cx="880837" cy="880837"/>
          </a:xfrm>
          <a:prstGeom prst="rect">
            <a:avLst/>
          </a:prstGeom>
          <a:ln w="12700">
            <a:miter lim="400000"/>
          </a:ln>
        </p:spPr>
      </p:pic>
      <p:sp>
        <p:nvSpPr>
          <p:cNvPr id="399" name="Shape 399"/>
          <p:cNvSpPr/>
          <p:nvPr/>
        </p:nvSpPr>
        <p:spPr>
          <a:xfrm>
            <a:off x="1372583" y="2473579"/>
            <a:ext cx="217150"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1</a:t>
            </a:r>
          </a:p>
        </p:txBody>
      </p:sp>
      <p:pic>
        <p:nvPicPr>
          <p:cNvPr id="400" name="image3.jpeg" descr="Picture 10"/>
          <p:cNvPicPr>
            <a:picLocks noChangeAspect="1"/>
          </p:cNvPicPr>
          <p:nvPr/>
        </p:nvPicPr>
        <p:blipFill>
          <a:blip r:embed="rId2">
            <a:extLst/>
          </a:blip>
          <a:stretch>
            <a:fillRect/>
          </a:stretch>
        </p:blipFill>
        <p:spPr>
          <a:xfrm>
            <a:off x="3451881" y="4966272"/>
            <a:ext cx="880837" cy="880837"/>
          </a:xfrm>
          <a:prstGeom prst="rect">
            <a:avLst/>
          </a:prstGeom>
          <a:ln w="12700">
            <a:miter lim="400000"/>
          </a:ln>
        </p:spPr>
      </p:pic>
      <p:sp>
        <p:nvSpPr>
          <p:cNvPr id="401" name="Shape 401"/>
          <p:cNvSpPr/>
          <p:nvPr/>
        </p:nvSpPr>
        <p:spPr>
          <a:xfrm rot="16200000">
            <a:off x="2779093" y="3838404"/>
            <a:ext cx="2243035" cy="127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400" y="21600"/>
                  <a:pt x="10800" y="16200"/>
                  <a:pt x="10800" y="10799"/>
                </a:cubicBezTo>
                <a:cubicBezTo>
                  <a:pt x="10800" y="5400"/>
                  <a:pt x="16200" y="0"/>
                  <a:pt x="21600" y="0"/>
                </a:cubicBezTo>
              </a:path>
            </a:pathLst>
          </a:custGeom>
          <a:ln w="63500">
            <a:solidFill>
              <a:srgbClr val="5B9BD5"/>
            </a:solidFill>
            <a:miter/>
            <a:tailEnd type="triangle"/>
          </a:ln>
        </p:spPr>
        <p:txBody>
          <a:bodyPr lIns="45718" tIns="45718" rIns="45718" bIns="45718" anchor="ctr"/>
          <a:lstStyle/>
          <a:p>
            <a:endParaRPr/>
          </a:p>
        </p:txBody>
      </p:sp>
      <p:sp>
        <p:nvSpPr>
          <p:cNvPr id="402" name="Shape 402"/>
          <p:cNvSpPr/>
          <p:nvPr/>
        </p:nvSpPr>
        <p:spPr>
          <a:xfrm>
            <a:off x="4307656" y="3077416"/>
            <a:ext cx="3833045" cy="954103"/>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1400">
                <a:latin typeface="Arial"/>
                <a:ea typeface="Arial"/>
                <a:cs typeface="Arial"/>
                <a:sym typeface="Arial"/>
              </a:defRPr>
            </a:pPr>
            <a:r>
              <a:rPr lang="en-US" dirty="0"/>
              <a:t>Anne</a:t>
            </a:r>
            <a:r>
              <a:rPr dirty="0"/>
              <a:t> dude </a:t>
            </a:r>
            <a:r>
              <a:rPr b="1" dirty="0"/>
              <a:t>pushes (uploads) </a:t>
            </a:r>
            <a:r>
              <a:rPr lang="en-US" dirty="0"/>
              <a:t>her</a:t>
            </a:r>
            <a:r>
              <a:rPr dirty="0"/>
              <a:t> revision the main branch.  No code conflicts.  </a:t>
            </a:r>
          </a:p>
          <a:p>
            <a:pPr>
              <a:defRPr sz="1400">
                <a:latin typeface="Arial"/>
                <a:ea typeface="Arial"/>
                <a:cs typeface="Arial"/>
                <a:sym typeface="Arial"/>
              </a:defRPr>
            </a:pPr>
            <a:endParaRPr dirty="0"/>
          </a:p>
          <a:p>
            <a:pPr>
              <a:defRPr sz="1400">
                <a:solidFill>
                  <a:srgbClr val="FF2600"/>
                </a:solidFill>
                <a:latin typeface="Arial"/>
                <a:ea typeface="Arial"/>
                <a:cs typeface="Arial"/>
                <a:sym typeface="Arial"/>
              </a:defRPr>
            </a:pPr>
            <a:r>
              <a:rPr dirty="0"/>
              <a:t>Not what we want.</a:t>
            </a:r>
          </a:p>
        </p:txBody>
      </p:sp>
      <p:pic>
        <p:nvPicPr>
          <p:cNvPr id="403" name="image3.jpeg" descr="Picture 10"/>
          <p:cNvPicPr>
            <a:picLocks noChangeAspect="1"/>
          </p:cNvPicPr>
          <p:nvPr/>
        </p:nvPicPr>
        <p:blipFill>
          <a:blip r:embed="rId2">
            <a:extLst/>
          </a:blip>
          <a:stretch>
            <a:fillRect/>
          </a:stretch>
        </p:blipFill>
        <p:spPr>
          <a:xfrm>
            <a:off x="2399196" y="1537900"/>
            <a:ext cx="880837" cy="880837"/>
          </a:xfrm>
          <a:prstGeom prst="rect">
            <a:avLst/>
          </a:prstGeom>
          <a:ln w="12700">
            <a:miter lim="400000"/>
          </a:ln>
        </p:spPr>
      </p:pic>
      <p:sp>
        <p:nvSpPr>
          <p:cNvPr id="404" name="Shape 404"/>
          <p:cNvSpPr/>
          <p:nvPr/>
        </p:nvSpPr>
        <p:spPr>
          <a:xfrm>
            <a:off x="2604484" y="2448179"/>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2</a:t>
            </a:r>
          </a:p>
        </p:txBody>
      </p:sp>
      <p:sp>
        <p:nvSpPr>
          <p:cNvPr id="406" name="Shape 406"/>
          <p:cNvSpPr/>
          <p:nvPr/>
        </p:nvSpPr>
        <p:spPr>
          <a:xfrm>
            <a:off x="5236883" y="4262682"/>
            <a:ext cx="3655805" cy="193898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sz="2400"/>
            </a:pPr>
            <a:r>
              <a:rPr lang="en-US" dirty="0"/>
              <a:t>&lt;</a:t>
            </a:r>
            <a:r>
              <a:rPr lang="en-US" dirty="0" err="1"/>
              <a:t>ul</a:t>
            </a:r>
            <a:r>
              <a:rPr lang="en-US" dirty="0"/>
              <a:t>&gt; </a:t>
            </a:r>
          </a:p>
          <a:p>
            <a:pPr>
              <a:defRPr sz="2400"/>
            </a:pPr>
            <a:r>
              <a:rPr lang="en-US" dirty="0"/>
              <a:t>    &lt;li&gt;The Double Image&lt;/li&gt;</a:t>
            </a:r>
            <a:br>
              <a:rPr lang="en-US" dirty="0"/>
            </a:br>
            <a:r>
              <a:rPr lang="en-US" dirty="0"/>
              <a:t>    &lt;li&gt;Heart’s Needle&lt;/li&gt;</a:t>
            </a:r>
            <a:br>
              <a:rPr lang="en-US" dirty="0"/>
            </a:br>
            <a:r>
              <a:rPr lang="en-US" dirty="0"/>
              <a:t>    &lt;li&gt;Baby Picture&lt;/li&gt;</a:t>
            </a:r>
          </a:p>
          <a:p>
            <a:pPr>
              <a:defRPr sz="2400"/>
            </a:pPr>
            <a:r>
              <a:rPr lang="en-US" dirty="0"/>
              <a:t>&lt;/</a:t>
            </a:r>
            <a:r>
              <a:rPr lang="en-US" dirty="0" err="1"/>
              <a:t>ul</a:t>
            </a:r>
            <a:r>
              <a:rPr lang="en-US" dirty="0"/>
              <a:t>&gt;</a:t>
            </a:r>
          </a:p>
        </p:txBody>
      </p:sp>
      <p:pic>
        <p:nvPicPr>
          <p:cNvPr id="407" name="image3.jpeg" descr="Picture 10"/>
          <p:cNvPicPr>
            <a:picLocks noChangeAspect="1"/>
          </p:cNvPicPr>
          <p:nvPr/>
        </p:nvPicPr>
        <p:blipFill>
          <a:blip r:embed="rId2">
            <a:extLst/>
          </a:blip>
          <a:stretch>
            <a:fillRect/>
          </a:stretch>
        </p:blipFill>
        <p:spPr>
          <a:xfrm>
            <a:off x="3554896" y="1537900"/>
            <a:ext cx="880837" cy="880837"/>
          </a:xfrm>
          <a:prstGeom prst="rect">
            <a:avLst/>
          </a:prstGeom>
          <a:ln w="12700">
            <a:miter lim="400000"/>
          </a:ln>
        </p:spPr>
      </p:pic>
      <p:sp>
        <p:nvSpPr>
          <p:cNvPr id="408" name="Shape 408"/>
          <p:cNvSpPr/>
          <p:nvPr/>
        </p:nvSpPr>
        <p:spPr>
          <a:xfrm>
            <a:off x="3659263" y="2477621"/>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3</a:t>
            </a:r>
          </a:p>
        </p:txBody>
      </p:sp>
      <p:pic>
        <p:nvPicPr>
          <p:cNvPr id="16" name="Picture 15">
            <a:extLst>
              <a:ext uri="{FF2B5EF4-FFF2-40B4-BE49-F238E27FC236}">
                <a16:creationId xmlns:a16="http://schemas.microsoft.com/office/drawing/2014/main" id="{9A0370AE-54A7-CD4B-95B4-B8017824C4E6}"/>
              </a:ext>
            </a:extLst>
          </p:cNvPr>
          <p:cNvPicPr>
            <a:picLocks noChangeAspect="1"/>
          </p:cNvPicPr>
          <p:nvPr/>
        </p:nvPicPr>
        <p:blipFill>
          <a:blip r:embed="rId3"/>
          <a:stretch>
            <a:fillRect/>
          </a:stretch>
        </p:blipFill>
        <p:spPr>
          <a:xfrm>
            <a:off x="884258" y="4611988"/>
            <a:ext cx="1828800" cy="1651000"/>
          </a:xfrm>
          <a:prstGeom prst="rect">
            <a:avLst/>
          </a:prstGeom>
        </p:spPr>
      </p:pic>
    </p:spTree>
    <p:extLst>
      <p:ext uri="{BB962C8B-B14F-4D97-AF65-F5344CB8AC3E}">
        <p14:creationId xmlns:p14="http://schemas.microsoft.com/office/powerpoint/2010/main" val="316308045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Shape 410"/>
          <p:cNvSpPr>
            <a:spLocks noGrp="1"/>
          </p:cNvSpPr>
          <p:nvPr>
            <p:ph type="title"/>
          </p:nvPr>
        </p:nvSpPr>
        <p:spPr>
          <a:xfrm>
            <a:off x="304800" y="-1"/>
            <a:ext cx="5470527" cy="653856"/>
          </a:xfrm>
          <a:prstGeom prst="rect">
            <a:avLst/>
          </a:prstGeom>
        </p:spPr>
        <p:txBody>
          <a:bodyPr/>
          <a:lstStyle/>
          <a:p>
            <a:r>
              <a:rPr lang="en-US"/>
              <a:t>If Anne had </a:t>
            </a:r>
            <a:r>
              <a:rPr lang="en-US" dirty="0"/>
              <a:t>made a pull first…</a:t>
            </a:r>
            <a:endParaRPr dirty="0"/>
          </a:p>
        </p:txBody>
      </p:sp>
      <p:sp>
        <p:nvSpPr>
          <p:cNvPr id="411" name="Shape 411"/>
          <p:cNvSpPr/>
          <p:nvPr/>
        </p:nvSpPr>
        <p:spPr>
          <a:xfrm>
            <a:off x="2982515" y="2108008"/>
            <a:ext cx="3655805" cy="378564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sz="2400"/>
            </a:pPr>
            <a:r>
              <a:rPr lang="en-US" dirty="0">
                <a:solidFill>
                  <a:srgbClr val="FF0000"/>
                </a:solidFill>
              </a:rPr>
              <a:t>&lt;</a:t>
            </a:r>
            <a:r>
              <a:rPr lang="en-US" dirty="0" err="1">
                <a:solidFill>
                  <a:srgbClr val="FF0000"/>
                </a:solidFill>
              </a:rPr>
              <a:t>ul</a:t>
            </a:r>
            <a:r>
              <a:rPr lang="en-US" dirty="0">
                <a:solidFill>
                  <a:srgbClr val="FF0000"/>
                </a:solidFill>
              </a:rPr>
              <a:t>&gt; </a:t>
            </a:r>
          </a:p>
          <a:p>
            <a:pPr>
              <a:defRPr sz="2400"/>
            </a:pPr>
            <a:r>
              <a:rPr lang="en-US" dirty="0">
                <a:solidFill>
                  <a:srgbClr val="FF0000"/>
                </a:solidFill>
              </a:rPr>
              <a:t>    &lt;li&gt;The Double Image&lt;/li&gt;</a:t>
            </a:r>
            <a:br>
              <a:rPr lang="en-US" dirty="0">
                <a:solidFill>
                  <a:srgbClr val="FF0000"/>
                </a:solidFill>
              </a:rPr>
            </a:br>
            <a:r>
              <a:rPr lang="en-US" dirty="0">
                <a:solidFill>
                  <a:srgbClr val="FF0000"/>
                </a:solidFill>
              </a:rPr>
              <a:t>    &lt;li&gt;Heart’s Needle&lt;/li&gt;</a:t>
            </a:r>
            <a:br>
              <a:rPr lang="en-US" dirty="0">
                <a:solidFill>
                  <a:srgbClr val="FF0000"/>
                </a:solidFill>
              </a:rPr>
            </a:br>
            <a:r>
              <a:rPr lang="en-US" dirty="0">
                <a:solidFill>
                  <a:srgbClr val="FF0000"/>
                </a:solidFill>
              </a:rPr>
              <a:t>    &lt;li&gt;Baby Picture&lt;/li&gt;</a:t>
            </a:r>
          </a:p>
          <a:p>
            <a:pPr>
              <a:defRPr sz="2400"/>
            </a:pPr>
            <a:r>
              <a:rPr lang="en-US" dirty="0">
                <a:solidFill>
                  <a:srgbClr val="FF0000"/>
                </a:solidFill>
              </a:rPr>
              <a:t>&lt;/</a:t>
            </a:r>
            <a:r>
              <a:rPr lang="en-US" dirty="0" err="1">
                <a:solidFill>
                  <a:srgbClr val="FF0000"/>
                </a:solidFill>
              </a:rPr>
              <a:t>ul</a:t>
            </a:r>
            <a:r>
              <a:rPr lang="en-US" dirty="0">
                <a:solidFill>
                  <a:srgbClr val="FF0000"/>
                </a:solidFill>
              </a:rPr>
              <a:t>&gt;</a:t>
            </a:r>
          </a:p>
          <a:p>
            <a:pPr>
              <a:defRPr sz="2400"/>
            </a:pPr>
            <a:r>
              <a:rPr lang="en-US" dirty="0">
                <a:solidFill>
                  <a:srgbClr val="FF0000"/>
                </a:solidFill>
              </a:rPr>
              <a:t>&lt;</a:t>
            </a:r>
            <a:r>
              <a:rPr lang="en-US" dirty="0" err="1">
                <a:solidFill>
                  <a:srgbClr val="FF0000"/>
                </a:solidFill>
              </a:rPr>
              <a:t>ul</a:t>
            </a:r>
            <a:r>
              <a:rPr lang="en-US" dirty="0">
                <a:solidFill>
                  <a:srgbClr val="FF0000"/>
                </a:solidFill>
              </a:rPr>
              <a:t>&gt; </a:t>
            </a:r>
          </a:p>
          <a:p>
            <a:pPr>
              <a:defRPr sz="2400"/>
            </a:pPr>
            <a:r>
              <a:rPr lang="en-US" dirty="0">
                <a:solidFill>
                  <a:srgbClr val="FF0000"/>
                </a:solidFill>
              </a:rPr>
              <a:t>    &lt;li&gt;Poems&lt;/li&gt;</a:t>
            </a:r>
            <a:br>
              <a:rPr lang="en-US" dirty="0">
                <a:solidFill>
                  <a:srgbClr val="FF0000"/>
                </a:solidFill>
              </a:rPr>
            </a:br>
            <a:r>
              <a:rPr lang="en-US" dirty="0">
                <a:solidFill>
                  <a:srgbClr val="FF0000"/>
                </a:solidFill>
              </a:rPr>
              <a:t>    &lt;li&gt;Albums&lt;/li&gt;</a:t>
            </a:r>
            <a:br>
              <a:rPr lang="en-US" dirty="0">
                <a:solidFill>
                  <a:srgbClr val="FF0000"/>
                </a:solidFill>
              </a:rPr>
            </a:br>
            <a:r>
              <a:rPr lang="en-US" dirty="0">
                <a:solidFill>
                  <a:srgbClr val="FF0000"/>
                </a:solidFill>
              </a:rPr>
              <a:t>    &lt;li&gt;Songs&lt;/li&gt;</a:t>
            </a:r>
          </a:p>
          <a:p>
            <a:pPr>
              <a:defRPr sz="2400"/>
            </a:pPr>
            <a:r>
              <a:rPr lang="en-US" dirty="0">
                <a:solidFill>
                  <a:srgbClr val="FF0000"/>
                </a:solidFill>
              </a:rPr>
              <a:t>&lt;/</a:t>
            </a:r>
            <a:r>
              <a:rPr lang="en-US" dirty="0" err="1">
                <a:solidFill>
                  <a:srgbClr val="FF0000"/>
                </a:solidFill>
              </a:rPr>
              <a:t>ul</a:t>
            </a:r>
            <a:r>
              <a:rPr lang="en-US" dirty="0">
                <a:solidFill>
                  <a:srgbClr val="FF0000"/>
                </a:solidFill>
              </a:rPr>
              <a:t>&gt;</a:t>
            </a:r>
          </a:p>
        </p:txBody>
      </p:sp>
      <p:sp>
        <p:nvSpPr>
          <p:cNvPr id="412" name="Shape 412"/>
          <p:cNvSpPr/>
          <p:nvPr/>
        </p:nvSpPr>
        <p:spPr>
          <a:xfrm>
            <a:off x="3630755" y="1175254"/>
            <a:ext cx="1882487" cy="6248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3600"/>
            </a:lvl1pPr>
          </a:lstStyle>
          <a:p>
            <a:r>
              <a:t>Conflict!</a:t>
            </a:r>
          </a:p>
        </p:txBody>
      </p:sp>
    </p:spTree>
    <p:extLst>
      <p:ext uri="{BB962C8B-B14F-4D97-AF65-F5344CB8AC3E}">
        <p14:creationId xmlns:p14="http://schemas.microsoft.com/office/powerpoint/2010/main" val="1631436628"/>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p:cNvSpPr>
          <p:nvPr>
            <p:ph type="title"/>
          </p:nvPr>
        </p:nvSpPr>
        <p:spPr>
          <a:xfrm>
            <a:off x="304798" y="-2"/>
            <a:ext cx="5470530" cy="653858"/>
          </a:xfrm>
          <a:prstGeom prst="rect">
            <a:avLst/>
          </a:prstGeom>
        </p:spPr>
        <p:txBody>
          <a:bodyPr/>
          <a:lstStyle/>
          <a:p>
            <a:r>
              <a:t>The overwritten work is discovered</a:t>
            </a:r>
          </a:p>
        </p:txBody>
      </p:sp>
      <p:pic>
        <p:nvPicPr>
          <p:cNvPr id="425" name="image8.png" descr="kissCanges.png"/>
          <p:cNvPicPr>
            <a:picLocks noChangeAspect="1"/>
          </p:cNvPicPr>
          <p:nvPr/>
        </p:nvPicPr>
        <p:blipFill>
          <a:blip r:embed="rId2">
            <a:extLst/>
          </a:blip>
          <a:stretch>
            <a:fillRect/>
          </a:stretch>
        </p:blipFill>
        <p:spPr>
          <a:xfrm>
            <a:off x="2387947" y="2004818"/>
            <a:ext cx="5470528" cy="3083819"/>
          </a:xfrm>
          <a:prstGeom prst="rect">
            <a:avLst/>
          </a:prstGeom>
          <a:ln w="12700">
            <a:miter lim="400000"/>
          </a:ln>
        </p:spPr>
      </p:pic>
      <p:pic>
        <p:nvPicPr>
          <p:cNvPr id="16" name="Picture 15">
            <a:extLst>
              <a:ext uri="{FF2B5EF4-FFF2-40B4-BE49-F238E27FC236}">
                <a16:creationId xmlns:a16="http://schemas.microsoft.com/office/drawing/2014/main" id="{9BB2E914-2077-F74D-8868-747CC79DFCE5}"/>
              </a:ext>
            </a:extLst>
          </p:cNvPr>
          <p:cNvPicPr>
            <a:picLocks noChangeAspect="1"/>
          </p:cNvPicPr>
          <p:nvPr/>
        </p:nvPicPr>
        <p:blipFill>
          <a:blip r:embed="rId3"/>
          <a:stretch>
            <a:fillRect/>
          </a:stretch>
        </p:blipFill>
        <p:spPr>
          <a:xfrm>
            <a:off x="171912" y="3923333"/>
            <a:ext cx="1942174" cy="2330608"/>
          </a:xfrm>
          <a:prstGeom prst="rect">
            <a:avLst/>
          </a:prstGeom>
        </p:spPr>
      </p:pic>
      <p:pic>
        <p:nvPicPr>
          <p:cNvPr id="17" name="Picture 16">
            <a:extLst>
              <a:ext uri="{FF2B5EF4-FFF2-40B4-BE49-F238E27FC236}">
                <a16:creationId xmlns:a16="http://schemas.microsoft.com/office/drawing/2014/main" id="{0EB2994F-5CCC-0E43-A2BE-1A270CF44D5C}"/>
              </a:ext>
            </a:extLst>
          </p:cNvPr>
          <p:cNvPicPr>
            <a:picLocks noChangeAspect="1"/>
          </p:cNvPicPr>
          <p:nvPr/>
        </p:nvPicPr>
        <p:blipFill>
          <a:blip r:embed="rId4"/>
          <a:stretch>
            <a:fillRect/>
          </a:stretch>
        </p:blipFill>
        <p:spPr>
          <a:xfrm>
            <a:off x="337469" y="1207792"/>
            <a:ext cx="1611059" cy="2338935"/>
          </a:xfrm>
          <a:prstGeom prst="rect">
            <a:avLst/>
          </a:prstGeom>
        </p:spPr>
      </p:pic>
      <p:pic>
        <p:nvPicPr>
          <p:cNvPr id="18" name="Picture 17">
            <a:extLst>
              <a:ext uri="{FF2B5EF4-FFF2-40B4-BE49-F238E27FC236}">
                <a16:creationId xmlns:a16="http://schemas.microsoft.com/office/drawing/2014/main" id="{596A95D3-DB54-BD41-924F-C996C921C5C5}"/>
              </a:ext>
            </a:extLst>
          </p:cNvPr>
          <p:cNvPicPr>
            <a:picLocks noChangeAspect="1"/>
          </p:cNvPicPr>
          <p:nvPr/>
        </p:nvPicPr>
        <p:blipFill>
          <a:blip r:embed="rId5"/>
          <a:stretch>
            <a:fillRect/>
          </a:stretch>
        </p:blipFill>
        <p:spPr>
          <a:xfrm>
            <a:off x="3646914" y="3444669"/>
            <a:ext cx="1479562" cy="1335716"/>
          </a:xfrm>
          <a:prstGeom prst="rect">
            <a:avLst/>
          </a:prstGeom>
        </p:spPr>
      </p:pic>
    </p:spTree>
    <p:extLst>
      <p:ext uri="{BB962C8B-B14F-4D97-AF65-F5344CB8AC3E}">
        <p14:creationId xmlns:p14="http://schemas.microsoft.com/office/powerpoint/2010/main" val="3087064322"/>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Shape 428"/>
          <p:cNvSpPr>
            <a:spLocks noGrp="1"/>
          </p:cNvSpPr>
          <p:nvPr>
            <p:ph type="title"/>
          </p:nvPr>
        </p:nvSpPr>
        <p:spPr>
          <a:xfrm>
            <a:off x="304799" y="-2"/>
            <a:ext cx="7046567" cy="653858"/>
          </a:xfrm>
          <a:prstGeom prst="rect">
            <a:avLst/>
          </a:prstGeom>
        </p:spPr>
        <p:txBody>
          <a:bodyPr/>
          <a:lstStyle/>
          <a:p>
            <a:r>
              <a:t>Roll Back</a:t>
            </a:r>
          </a:p>
        </p:txBody>
      </p:sp>
      <p:sp>
        <p:nvSpPr>
          <p:cNvPr id="431" name="Shape 431"/>
          <p:cNvSpPr/>
          <p:nvPr/>
        </p:nvSpPr>
        <p:spPr>
          <a:xfrm>
            <a:off x="2462633" y="1061591"/>
            <a:ext cx="1475963" cy="350660"/>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t>Main Branch</a:t>
            </a:r>
          </a:p>
        </p:txBody>
      </p:sp>
      <p:sp>
        <p:nvSpPr>
          <p:cNvPr id="432" name="Shape 432"/>
          <p:cNvSpPr/>
          <p:nvPr/>
        </p:nvSpPr>
        <p:spPr>
          <a:xfrm>
            <a:off x="5336128" y="5807273"/>
            <a:ext cx="1785100" cy="36932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rPr lang="en-US" dirty="0"/>
              <a:t>Anne’s </a:t>
            </a:r>
            <a:r>
              <a:rPr dirty="0"/>
              <a:t>Branch </a:t>
            </a:r>
          </a:p>
        </p:txBody>
      </p:sp>
      <p:pic>
        <p:nvPicPr>
          <p:cNvPr id="433" name="image3.jpeg" descr="Picture 10"/>
          <p:cNvPicPr>
            <a:picLocks noChangeAspect="1"/>
          </p:cNvPicPr>
          <p:nvPr/>
        </p:nvPicPr>
        <p:blipFill>
          <a:blip r:embed="rId2">
            <a:extLst/>
          </a:blip>
          <a:stretch>
            <a:fillRect/>
          </a:stretch>
        </p:blipFill>
        <p:spPr>
          <a:xfrm>
            <a:off x="2475396" y="1512500"/>
            <a:ext cx="880837" cy="880837"/>
          </a:xfrm>
          <a:prstGeom prst="rect">
            <a:avLst/>
          </a:prstGeom>
          <a:ln w="12700">
            <a:miter lim="400000"/>
          </a:ln>
        </p:spPr>
      </p:pic>
      <p:pic>
        <p:nvPicPr>
          <p:cNvPr id="434" name="image3.jpeg" descr="Picture 10"/>
          <p:cNvPicPr>
            <a:picLocks noChangeAspect="1"/>
          </p:cNvPicPr>
          <p:nvPr/>
        </p:nvPicPr>
        <p:blipFill>
          <a:blip r:embed="rId2">
            <a:extLst/>
          </a:blip>
          <a:stretch>
            <a:fillRect/>
          </a:stretch>
        </p:blipFill>
        <p:spPr>
          <a:xfrm>
            <a:off x="3611076" y="1504881"/>
            <a:ext cx="880837" cy="880836"/>
          </a:xfrm>
          <a:prstGeom prst="rect">
            <a:avLst/>
          </a:prstGeom>
          <a:ln w="12700">
            <a:miter lim="400000"/>
          </a:ln>
        </p:spPr>
      </p:pic>
      <p:pic>
        <p:nvPicPr>
          <p:cNvPr id="435" name="image3.jpeg" descr="Picture 10"/>
          <p:cNvPicPr>
            <a:picLocks noChangeAspect="1"/>
          </p:cNvPicPr>
          <p:nvPr/>
        </p:nvPicPr>
        <p:blipFill>
          <a:blip r:embed="rId2">
            <a:extLst/>
          </a:blip>
          <a:stretch>
            <a:fillRect/>
          </a:stretch>
        </p:blipFill>
        <p:spPr>
          <a:xfrm>
            <a:off x="4746754" y="1502872"/>
            <a:ext cx="880837" cy="880836"/>
          </a:xfrm>
          <a:prstGeom prst="rect">
            <a:avLst/>
          </a:prstGeom>
          <a:ln w="12700">
            <a:miter lim="400000"/>
          </a:ln>
        </p:spPr>
      </p:pic>
      <p:pic>
        <p:nvPicPr>
          <p:cNvPr id="436" name="image3.jpeg" descr="Picture 10"/>
          <p:cNvPicPr>
            <a:picLocks noChangeAspect="1"/>
          </p:cNvPicPr>
          <p:nvPr/>
        </p:nvPicPr>
        <p:blipFill>
          <a:blip r:embed="rId2">
            <a:extLst/>
          </a:blip>
          <a:stretch>
            <a:fillRect/>
          </a:stretch>
        </p:blipFill>
        <p:spPr>
          <a:xfrm>
            <a:off x="5882432" y="1502872"/>
            <a:ext cx="880836" cy="880836"/>
          </a:xfrm>
          <a:prstGeom prst="rect">
            <a:avLst/>
          </a:prstGeom>
          <a:ln w="12700">
            <a:miter lim="400000"/>
          </a:ln>
        </p:spPr>
      </p:pic>
      <p:sp>
        <p:nvSpPr>
          <p:cNvPr id="437" name="Shape 437"/>
          <p:cNvSpPr/>
          <p:nvPr/>
        </p:nvSpPr>
        <p:spPr>
          <a:xfrm>
            <a:off x="2693384" y="2422779"/>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1</a:t>
            </a:r>
          </a:p>
        </p:txBody>
      </p:sp>
      <p:sp>
        <p:nvSpPr>
          <p:cNvPr id="438" name="Shape 438"/>
          <p:cNvSpPr/>
          <p:nvPr/>
        </p:nvSpPr>
        <p:spPr>
          <a:xfrm>
            <a:off x="3813159" y="2419959"/>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2</a:t>
            </a:r>
          </a:p>
        </p:txBody>
      </p:sp>
      <p:sp>
        <p:nvSpPr>
          <p:cNvPr id="439" name="Shape 439"/>
          <p:cNvSpPr/>
          <p:nvPr/>
        </p:nvSpPr>
        <p:spPr>
          <a:xfrm>
            <a:off x="4893890" y="2426920"/>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3</a:t>
            </a:r>
          </a:p>
        </p:txBody>
      </p:sp>
      <p:sp>
        <p:nvSpPr>
          <p:cNvPr id="440" name="Shape 440"/>
          <p:cNvSpPr/>
          <p:nvPr/>
        </p:nvSpPr>
        <p:spPr>
          <a:xfrm>
            <a:off x="6386960" y="2422779"/>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4</a:t>
            </a:r>
          </a:p>
        </p:txBody>
      </p:sp>
      <p:sp>
        <p:nvSpPr>
          <p:cNvPr id="441" name="Shape 441"/>
          <p:cNvSpPr/>
          <p:nvPr/>
        </p:nvSpPr>
        <p:spPr>
          <a:xfrm flipV="1">
            <a:off x="3356231" y="1948252"/>
            <a:ext cx="254846" cy="1713"/>
          </a:xfrm>
          <a:prstGeom prst="line">
            <a:avLst/>
          </a:prstGeom>
          <a:ln w="63500">
            <a:solidFill>
              <a:srgbClr val="5B9BD5"/>
            </a:solidFill>
            <a:miter/>
            <a:tailEnd type="triangle"/>
          </a:ln>
        </p:spPr>
        <p:txBody>
          <a:bodyPr lIns="45718" tIns="45718" rIns="45718" bIns="45718"/>
          <a:lstStyle/>
          <a:p>
            <a:endParaRPr/>
          </a:p>
        </p:txBody>
      </p:sp>
      <p:sp>
        <p:nvSpPr>
          <p:cNvPr id="442" name="Shape 442"/>
          <p:cNvSpPr/>
          <p:nvPr/>
        </p:nvSpPr>
        <p:spPr>
          <a:xfrm flipV="1">
            <a:off x="4491911" y="1945296"/>
            <a:ext cx="254844" cy="7623"/>
          </a:xfrm>
          <a:prstGeom prst="line">
            <a:avLst/>
          </a:prstGeom>
          <a:ln w="63500">
            <a:solidFill>
              <a:srgbClr val="5B9BD5"/>
            </a:solidFill>
            <a:miter/>
            <a:tailEnd type="triangle"/>
          </a:ln>
        </p:spPr>
        <p:txBody>
          <a:bodyPr lIns="45718" tIns="45718" rIns="45718" bIns="45718"/>
          <a:lstStyle/>
          <a:p>
            <a:endParaRPr/>
          </a:p>
        </p:txBody>
      </p:sp>
      <p:sp>
        <p:nvSpPr>
          <p:cNvPr id="443" name="Shape 443"/>
          <p:cNvSpPr/>
          <p:nvPr/>
        </p:nvSpPr>
        <p:spPr>
          <a:xfrm flipV="1">
            <a:off x="5630893" y="1935665"/>
            <a:ext cx="254844" cy="7623"/>
          </a:xfrm>
          <a:prstGeom prst="line">
            <a:avLst/>
          </a:prstGeom>
          <a:ln w="63500">
            <a:solidFill>
              <a:srgbClr val="5B9BD5"/>
            </a:solidFill>
            <a:miter/>
            <a:tailEnd type="triangle"/>
          </a:ln>
        </p:spPr>
        <p:txBody>
          <a:bodyPr lIns="45718" tIns="45718" rIns="45718" bIns="45718"/>
          <a:lstStyle/>
          <a:p>
            <a:endParaRPr/>
          </a:p>
        </p:txBody>
      </p:sp>
      <p:pic>
        <p:nvPicPr>
          <p:cNvPr id="444" name="image3.jpeg" descr="Picture 10"/>
          <p:cNvPicPr>
            <a:picLocks noChangeAspect="1"/>
          </p:cNvPicPr>
          <p:nvPr/>
        </p:nvPicPr>
        <p:blipFill>
          <a:blip r:embed="rId2">
            <a:extLst/>
          </a:blip>
          <a:stretch>
            <a:fillRect/>
          </a:stretch>
        </p:blipFill>
        <p:spPr>
          <a:xfrm>
            <a:off x="5927623" y="4885578"/>
            <a:ext cx="880837" cy="880837"/>
          </a:xfrm>
          <a:prstGeom prst="rect">
            <a:avLst/>
          </a:prstGeom>
          <a:ln w="12700">
            <a:miter lim="400000"/>
          </a:ln>
        </p:spPr>
      </p:pic>
      <p:sp>
        <p:nvSpPr>
          <p:cNvPr id="445" name="Shape 445"/>
          <p:cNvSpPr/>
          <p:nvPr/>
        </p:nvSpPr>
        <p:spPr>
          <a:xfrm>
            <a:off x="6048780" y="5041853"/>
            <a:ext cx="600488" cy="574222"/>
          </a:xfrm>
          <a:custGeom>
            <a:avLst/>
            <a:gdLst/>
            <a:ahLst/>
            <a:cxnLst>
              <a:cxn ang="0">
                <a:pos x="wd2" y="hd2"/>
              </a:cxn>
              <a:cxn ang="5400000">
                <a:pos x="wd2" y="hd2"/>
              </a:cxn>
              <a:cxn ang="10800000">
                <a:pos x="wd2" y="hd2"/>
              </a:cxn>
              <a:cxn ang="16200000">
                <a:pos x="wd2" y="hd2"/>
              </a:cxn>
            </a:cxnLst>
            <a:rect l="0" t="0" r="r" b="b"/>
            <a:pathLst>
              <a:path w="21600" h="21600" extrusionOk="0">
                <a:moveTo>
                  <a:pt x="0" y="5399"/>
                </a:moveTo>
                <a:lnTo>
                  <a:pt x="4745" y="0"/>
                </a:lnTo>
                <a:lnTo>
                  <a:pt x="10800" y="5820"/>
                </a:lnTo>
                <a:lnTo>
                  <a:pt x="16855" y="0"/>
                </a:lnTo>
                <a:lnTo>
                  <a:pt x="21600" y="5399"/>
                </a:lnTo>
                <a:lnTo>
                  <a:pt x="15981" y="10800"/>
                </a:lnTo>
                <a:lnTo>
                  <a:pt x="21600" y="16201"/>
                </a:lnTo>
                <a:lnTo>
                  <a:pt x="16855" y="21600"/>
                </a:lnTo>
                <a:lnTo>
                  <a:pt x="10800" y="15780"/>
                </a:lnTo>
                <a:lnTo>
                  <a:pt x="4745" y="21600"/>
                </a:lnTo>
                <a:lnTo>
                  <a:pt x="0" y="16201"/>
                </a:lnTo>
                <a:lnTo>
                  <a:pt x="5619" y="10800"/>
                </a:lnTo>
                <a:close/>
              </a:path>
            </a:pathLst>
          </a:custGeom>
          <a:solidFill>
            <a:srgbClr val="FF0000"/>
          </a:solidFill>
          <a:ln w="12700">
            <a:solidFill>
              <a:srgbClr val="42719B"/>
            </a:solidFill>
            <a:miter/>
          </a:ln>
        </p:spPr>
        <p:txBody>
          <a:bodyPr lIns="45718" tIns="45718" rIns="45718" bIns="45718" anchor="ctr"/>
          <a:lstStyle/>
          <a:p>
            <a:pPr algn="ctr">
              <a:defRPr>
                <a:solidFill>
                  <a:srgbClr val="FFFFFF"/>
                </a:solidFill>
              </a:defRPr>
            </a:pPr>
            <a:endParaRPr/>
          </a:p>
        </p:txBody>
      </p:sp>
      <p:sp>
        <p:nvSpPr>
          <p:cNvPr id="446" name="Shape 446"/>
          <p:cNvSpPr/>
          <p:nvPr/>
        </p:nvSpPr>
        <p:spPr>
          <a:xfrm>
            <a:off x="4888105" y="1682234"/>
            <a:ext cx="600488" cy="574222"/>
          </a:xfrm>
          <a:custGeom>
            <a:avLst/>
            <a:gdLst/>
            <a:ahLst/>
            <a:cxnLst>
              <a:cxn ang="0">
                <a:pos x="wd2" y="hd2"/>
              </a:cxn>
              <a:cxn ang="5400000">
                <a:pos x="wd2" y="hd2"/>
              </a:cxn>
              <a:cxn ang="10800000">
                <a:pos x="wd2" y="hd2"/>
              </a:cxn>
              <a:cxn ang="16200000">
                <a:pos x="wd2" y="hd2"/>
              </a:cxn>
            </a:cxnLst>
            <a:rect l="0" t="0" r="r" b="b"/>
            <a:pathLst>
              <a:path w="21600" h="21600" extrusionOk="0">
                <a:moveTo>
                  <a:pt x="0" y="5399"/>
                </a:moveTo>
                <a:lnTo>
                  <a:pt x="4745" y="0"/>
                </a:lnTo>
                <a:lnTo>
                  <a:pt x="10800" y="5820"/>
                </a:lnTo>
                <a:lnTo>
                  <a:pt x="16855" y="0"/>
                </a:lnTo>
                <a:lnTo>
                  <a:pt x="21600" y="5399"/>
                </a:lnTo>
                <a:lnTo>
                  <a:pt x="15981" y="10800"/>
                </a:lnTo>
                <a:lnTo>
                  <a:pt x="21600" y="16201"/>
                </a:lnTo>
                <a:lnTo>
                  <a:pt x="16855" y="21600"/>
                </a:lnTo>
                <a:lnTo>
                  <a:pt x="10800" y="15780"/>
                </a:lnTo>
                <a:lnTo>
                  <a:pt x="4745" y="21600"/>
                </a:lnTo>
                <a:lnTo>
                  <a:pt x="0" y="16201"/>
                </a:lnTo>
                <a:lnTo>
                  <a:pt x="5619" y="10800"/>
                </a:lnTo>
                <a:close/>
              </a:path>
            </a:pathLst>
          </a:custGeom>
          <a:solidFill>
            <a:srgbClr val="FF0000"/>
          </a:solidFill>
          <a:ln w="12700">
            <a:solidFill>
              <a:srgbClr val="42719B"/>
            </a:solidFill>
            <a:miter/>
          </a:ln>
        </p:spPr>
        <p:txBody>
          <a:bodyPr lIns="45718" tIns="45718" rIns="45718" bIns="45718" anchor="ctr"/>
          <a:lstStyle/>
          <a:p>
            <a:pPr algn="ctr">
              <a:defRPr>
                <a:solidFill>
                  <a:srgbClr val="FFFFFF"/>
                </a:solidFill>
              </a:defRPr>
            </a:pPr>
            <a:endParaRPr/>
          </a:p>
        </p:txBody>
      </p:sp>
      <p:sp>
        <p:nvSpPr>
          <p:cNvPr id="447" name="Shape 447"/>
          <p:cNvSpPr/>
          <p:nvPr/>
        </p:nvSpPr>
        <p:spPr>
          <a:xfrm rot="16200000">
            <a:off x="4770275" y="1702523"/>
            <a:ext cx="817253" cy="2249940"/>
          </a:xfrm>
          <a:custGeom>
            <a:avLst/>
            <a:gdLst/>
            <a:ahLst/>
            <a:cxnLst>
              <a:cxn ang="0">
                <a:pos x="wd2" y="hd2"/>
              </a:cxn>
              <a:cxn ang="5400000">
                <a:pos x="wd2" y="hd2"/>
              </a:cxn>
              <a:cxn ang="10800000">
                <a:pos x="wd2" y="hd2"/>
              </a:cxn>
              <a:cxn ang="16200000">
                <a:pos x="wd2" y="hd2"/>
              </a:cxn>
            </a:cxnLst>
            <a:rect l="0" t="0" r="r" b="b"/>
            <a:pathLst>
              <a:path w="21600" h="21600" extrusionOk="0">
                <a:moveTo>
                  <a:pt x="21398" y="0"/>
                </a:moveTo>
                <a:cubicBezTo>
                  <a:pt x="10699" y="0"/>
                  <a:pt x="0" y="5400"/>
                  <a:pt x="0" y="10800"/>
                </a:cubicBezTo>
                <a:cubicBezTo>
                  <a:pt x="0" y="16200"/>
                  <a:pt x="10800" y="21600"/>
                  <a:pt x="21600" y="21600"/>
                </a:cubicBezTo>
              </a:path>
            </a:pathLst>
          </a:custGeom>
          <a:ln w="63500">
            <a:solidFill>
              <a:srgbClr val="5B9BD5"/>
            </a:solidFill>
            <a:miter/>
            <a:tailEnd type="triangle"/>
          </a:ln>
        </p:spPr>
        <p:txBody>
          <a:bodyPr lIns="45718" tIns="45718" rIns="45718" bIns="45718" anchor="ctr"/>
          <a:lstStyle/>
          <a:p>
            <a:endParaRPr/>
          </a:p>
        </p:txBody>
      </p:sp>
      <p:sp>
        <p:nvSpPr>
          <p:cNvPr id="448" name="Shape 448"/>
          <p:cNvSpPr/>
          <p:nvPr/>
        </p:nvSpPr>
        <p:spPr>
          <a:xfrm>
            <a:off x="5043130" y="3421307"/>
            <a:ext cx="3181289" cy="523216"/>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1400">
                <a:latin typeface="Arial"/>
                <a:ea typeface="Arial"/>
                <a:cs typeface="Arial"/>
                <a:sym typeface="Arial"/>
              </a:defRPr>
            </a:pPr>
            <a:r>
              <a:rPr lang="en-US" dirty="0"/>
              <a:t>Maya</a:t>
            </a:r>
            <a:r>
              <a:rPr dirty="0"/>
              <a:t> </a:t>
            </a:r>
            <a:r>
              <a:rPr b="1" u="sng" dirty="0"/>
              <a:t>rolls back</a:t>
            </a:r>
            <a:r>
              <a:rPr dirty="0"/>
              <a:t> the code to an earlier version.</a:t>
            </a:r>
          </a:p>
        </p:txBody>
      </p:sp>
      <p:pic>
        <p:nvPicPr>
          <p:cNvPr id="23" name="Picture 22">
            <a:extLst>
              <a:ext uri="{FF2B5EF4-FFF2-40B4-BE49-F238E27FC236}">
                <a16:creationId xmlns:a16="http://schemas.microsoft.com/office/drawing/2014/main" id="{0DCB02F4-B628-F74E-8476-161997A396B2}"/>
              </a:ext>
            </a:extLst>
          </p:cNvPr>
          <p:cNvPicPr>
            <a:picLocks noChangeAspect="1"/>
          </p:cNvPicPr>
          <p:nvPr/>
        </p:nvPicPr>
        <p:blipFill>
          <a:blip r:embed="rId3"/>
          <a:stretch>
            <a:fillRect/>
          </a:stretch>
        </p:blipFill>
        <p:spPr>
          <a:xfrm>
            <a:off x="337469" y="1207792"/>
            <a:ext cx="1611059" cy="2338935"/>
          </a:xfrm>
          <a:prstGeom prst="rect">
            <a:avLst/>
          </a:prstGeom>
        </p:spPr>
      </p:pic>
      <p:pic>
        <p:nvPicPr>
          <p:cNvPr id="24" name="Picture 23">
            <a:extLst>
              <a:ext uri="{FF2B5EF4-FFF2-40B4-BE49-F238E27FC236}">
                <a16:creationId xmlns:a16="http://schemas.microsoft.com/office/drawing/2014/main" id="{52995D6F-B857-1346-A44B-075E29053C33}"/>
              </a:ext>
            </a:extLst>
          </p:cNvPr>
          <p:cNvPicPr>
            <a:picLocks noChangeAspect="1"/>
          </p:cNvPicPr>
          <p:nvPr/>
        </p:nvPicPr>
        <p:blipFill>
          <a:blip r:embed="rId4"/>
          <a:stretch>
            <a:fillRect/>
          </a:stretch>
        </p:blipFill>
        <p:spPr>
          <a:xfrm>
            <a:off x="403217" y="4471557"/>
            <a:ext cx="1479562" cy="1335716"/>
          </a:xfrm>
          <a:prstGeom prst="rect">
            <a:avLst/>
          </a:prstGeom>
        </p:spPr>
      </p:pic>
    </p:spTree>
    <p:extLst>
      <p:ext uri="{BB962C8B-B14F-4D97-AF65-F5344CB8AC3E}">
        <p14:creationId xmlns:p14="http://schemas.microsoft.com/office/powerpoint/2010/main" val="864550120"/>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p:cNvSpPr>
          <p:nvPr>
            <p:ph type="title"/>
          </p:nvPr>
        </p:nvSpPr>
        <p:spPr>
          <a:xfrm>
            <a:off x="304798" y="-2"/>
            <a:ext cx="5470530" cy="653858"/>
          </a:xfrm>
          <a:prstGeom prst="rect">
            <a:avLst/>
          </a:prstGeom>
        </p:spPr>
        <p:txBody>
          <a:bodyPr/>
          <a:lstStyle/>
          <a:p>
            <a:r>
              <a:t>The Group Project</a:t>
            </a:r>
          </a:p>
        </p:txBody>
      </p:sp>
      <p:sp>
        <p:nvSpPr>
          <p:cNvPr id="454" name="Shape 454"/>
          <p:cNvSpPr/>
          <p:nvPr/>
        </p:nvSpPr>
        <p:spPr>
          <a:xfrm>
            <a:off x="1357009" y="2757388"/>
            <a:ext cx="6558644" cy="1082275"/>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4000" b="1" u="sng">
                <a:latin typeface="Arial"/>
                <a:ea typeface="Arial"/>
                <a:cs typeface="Arial"/>
                <a:sym typeface="Arial"/>
              </a:defRPr>
            </a:pPr>
            <a:r>
              <a:rPr dirty="0"/>
              <a:t>Lesson: </a:t>
            </a:r>
          </a:p>
          <a:p>
            <a:pPr>
              <a:defRPr sz="3000" b="1">
                <a:latin typeface="Arial"/>
                <a:ea typeface="Arial"/>
                <a:cs typeface="Arial"/>
                <a:sym typeface="Arial"/>
              </a:defRPr>
            </a:pPr>
            <a:r>
              <a:rPr dirty="0"/>
              <a:t>You should use Version Control!</a:t>
            </a:r>
          </a:p>
        </p:txBody>
      </p:sp>
    </p:spTree>
    <p:extLst>
      <p:ext uri="{BB962C8B-B14F-4D97-AF65-F5344CB8AC3E}">
        <p14:creationId xmlns:p14="http://schemas.microsoft.com/office/powerpoint/2010/main" val="4096485543"/>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Quick Activity!</a:t>
            </a:r>
          </a:p>
        </p:txBody>
      </p:sp>
      <p:sp>
        <p:nvSpPr>
          <p:cNvPr id="13" name="Rectangle 12"/>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14" name="TextBox 13"/>
          <p:cNvSpPr txBox="1"/>
          <p:nvPr/>
        </p:nvSpPr>
        <p:spPr>
          <a:xfrm>
            <a:off x="304800" y="914400"/>
            <a:ext cx="8686800" cy="2554545"/>
          </a:xfrm>
          <a:prstGeom prst="rect">
            <a:avLst/>
          </a:prstGeom>
          <a:noFill/>
        </p:spPr>
        <p:txBody>
          <a:bodyPr wrap="square" numCol="1" rtlCol="0">
            <a:spAutoFit/>
          </a:bodyPr>
          <a:lstStyle/>
          <a:p>
            <a:r>
              <a:rPr lang="en-US" sz="2000" b="1" u="sng" dirty="0">
                <a:latin typeface="Arial" panose="02080604020202020204" charset="0"/>
                <a:ea typeface="Roboto" pitchFamily="2" charset="0"/>
                <a:cs typeface="Arial" panose="02080604020202020204" charset="0"/>
              </a:rPr>
              <a:t>Turn to your neighbor, and have one of you explain to the other:</a:t>
            </a:r>
          </a:p>
          <a:p>
            <a:endParaRPr lang="en-US" sz="2000" b="1" u="sng"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b="1" dirty="0">
                <a:latin typeface="Arial" panose="02080604020202020204" charset="0"/>
                <a:ea typeface="Roboto" pitchFamily="2" charset="0"/>
                <a:cs typeface="Arial" panose="02080604020202020204" charset="0"/>
              </a:rPr>
              <a:t>The concept of version control.</a:t>
            </a:r>
          </a:p>
          <a:p>
            <a:endParaRPr lang="en-US" sz="2000" b="1" dirty="0">
              <a:latin typeface="Arial" panose="02080604020202020204" charset="0"/>
              <a:ea typeface="Roboto" pitchFamily="2" charset="0"/>
              <a:cs typeface="Arial" panose="02080604020202020204" charset="0"/>
            </a:endParaRPr>
          </a:p>
          <a:p>
            <a:r>
              <a:rPr lang="en-US" sz="2000" b="1" u="sng" dirty="0">
                <a:latin typeface="Arial" panose="02080604020202020204" charset="0"/>
                <a:ea typeface="Roboto" pitchFamily="2" charset="0"/>
                <a:cs typeface="Arial" panose="02080604020202020204" charset="0"/>
              </a:rPr>
              <a:t>Then the other should explain:</a:t>
            </a:r>
          </a:p>
          <a:p>
            <a:endParaRPr lang="en-US" sz="2000" b="1"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b="1" dirty="0">
                <a:latin typeface="Arial" panose="02080604020202020204" charset="0"/>
                <a:ea typeface="Roboto" pitchFamily="2" charset="0"/>
                <a:cs typeface="Arial" panose="02080604020202020204" charset="0"/>
              </a:rPr>
              <a:t>Two of the key advantages to using a version control system. </a:t>
            </a:r>
          </a:p>
          <a:p>
            <a:endParaRPr lang="en-US" sz="2000" b="1" dirty="0">
              <a:latin typeface="Arial" panose="02080604020202020204" charset="0"/>
              <a:ea typeface="Roboto" pitchFamily="2" charset="0"/>
              <a:cs typeface="Arial" panose="02080604020202020204" charset="0"/>
            </a:endParaRPr>
          </a:p>
        </p:txBody>
      </p:sp>
      <p:sp>
        <p:nvSpPr>
          <p:cNvPr id="5" name="TextBox 4"/>
          <p:cNvSpPr txBox="1"/>
          <p:nvPr/>
        </p:nvSpPr>
        <p:spPr>
          <a:xfrm>
            <a:off x="3657600" y="124825"/>
            <a:ext cx="5334000" cy="369332"/>
          </a:xfrm>
          <a:prstGeom prst="rect">
            <a:avLst/>
          </a:prstGeom>
          <a:noFill/>
        </p:spPr>
        <p:txBody>
          <a:bodyPr wrap="square" numCol="1" rtlCol="0">
            <a:spAutoFit/>
          </a:bodyPr>
          <a:lstStyle/>
          <a:p>
            <a:pPr algn="r"/>
            <a:r>
              <a:rPr lang="en-US" b="1" dirty="0">
                <a:latin typeface="Arial" panose="02080604020202020204" charset="0"/>
                <a:ea typeface="Roboto" pitchFamily="2" charset="0"/>
                <a:cs typeface="Arial" panose="02080604020202020204" charset="0"/>
              </a:rPr>
              <a:t>Suggested Time: </a:t>
            </a:r>
            <a:r>
              <a:rPr lang="en-US" dirty="0">
                <a:latin typeface="Arial" panose="02080604020202020204" charset="0"/>
                <a:ea typeface="Roboto" pitchFamily="2" charset="0"/>
                <a:cs typeface="Arial" panose="02080604020202020204" charset="0"/>
              </a:rPr>
              <a:t>3 min</a:t>
            </a:r>
            <a:endParaRPr lang="en-US" i="1"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 What’s this GitHub?</a:t>
            </a:r>
          </a:p>
        </p:txBody>
      </p:sp>
      <p:sp>
        <p:nvSpPr>
          <p:cNvPr id="3" name="Rectangle 2"/>
          <p:cNvSpPr/>
          <p:nvPr/>
        </p:nvSpPr>
        <p:spPr>
          <a:xfrm>
            <a:off x="0" y="990600"/>
            <a:ext cx="9149870" cy="318357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4" name="TextBox 3"/>
          <p:cNvSpPr txBox="1"/>
          <p:nvPr/>
        </p:nvSpPr>
        <p:spPr>
          <a:xfrm>
            <a:off x="304800" y="1219199"/>
            <a:ext cx="8610599" cy="2677656"/>
          </a:xfrm>
          <a:prstGeom prst="rect">
            <a:avLst/>
          </a:prstGeom>
          <a:noFill/>
        </p:spPr>
        <p:txBody>
          <a:bodyPr wrap="square" numCol="1" rtlCol="0">
            <a:spAutoFit/>
          </a:bodyPr>
          <a:lstStyle/>
          <a:p>
            <a:pPr marL="285750" indent="-285750">
              <a:buFont typeface="Arial" panose="02080604020202020204" charset="0"/>
              <a:buChar char="•"/>
            </a:pPr>
            <a:r>
              <a:rPr lang="en-US" sz="2400" dirty="0">
                <a:solidFill>
                  <a:schemeClr val="bg1"/>
                </a:solidFill>
                <a:latin typeface="Arial" panose="02080604020202020204" charset="0"/>
                <a:cs typeface="Arial" panose="02080604020202020204" charset="0"/>
              </a:rPr>
              <a:t>GitHub is a Web-Based hosting service to store code online.</a:t>
            </a:r>
          </a:p>
          <a:p>
            <a:endParaRPr lang="en-US" sz="2400" dirty="0">
              <a:solidFill>
                <a:schemeClr val="bg1"/>
              </a:solidFill>
              <a:latin typeface="Arial" panose="02080604020202020204" charset="0"/>
              <a:cs typeface="Arial" panose="02080604020202020204" charset="0"/>
            </a:endParaRPr>
          </a:p>
          <a:p>
            <a:pPr marL="285750" indent="-285750">
              <a:buFont typeface="Arial" panose="02080604020202020204" charset="0"/>
              <a:buChar char="•"/>
            </a:pPr>
            <a:r>
              <a:rPr lang="en-US" sz="2400" dirty="0">
                <a:solidFill>
                  <a:schemeClr val="bg1"/>
                </a:solidFill>
                <a:latin typeface="Arial" panose="02080604020202020204" charset="0"/>
                <a:cs typeface="Arial" panose="02080604020202020204" charset="0"/>
              </a:rPr>
              <a:t>It allows developers to </a:t>
            </a:r>
            <a:r>
              <a:rPr lang="en-US" sz="2400" b="1" dirty="0">
                <a:solidFill>
                  <a:schemeClr val="bg1"/>
                </a:solidFill>
                <a:latin typeface="Arial" panose="02080604020202020204" charset="0"/>
                <a:cs typeface="Arial" panose="02080604020202020204" charset="0"/>
              </a:rPr>
              <a:t>pull</a:t>
            </a:r>
            <a:r>
              <a:rPr lang="en-US" sz="2400" dirty="0">
                <a:solidFill>
                  <a:schemeClr val="bg1"/>
                </a:solidFill>
                <a:latin typeface="Arial" panose="02080604020202020204" charset="0"/>
                <a:cs typeface="Arial" panose="02080604020202020204" charset="0"/>
              </a:rPr>
              <a:t> (download) code or </a:t>
            </a:r>
            <a:r>
              <a:rPr lang="en-US" sz="2400" b="1" dirty="0">
                <a:solidFill>
                  <a:schemeClr val="bg1"/>
                </a:solidFill>
                <a:latin typeface="Arial" panose="02080604020202020204" charset="0"/>
                <a:cs typeface="Arial" panose="02080604020202020204" charset="0"/>
              </a:rPr>
              <a:t>push</a:t>
            </a:r>
            <a:r>
              <a:rPr lang="en-US" sz="2400" dirty="0">
                <a:solidFill>
                  <a:schemeClr val="bg1"/>
                </a:solidFill>
                <a:latin typeface="Arial" panose="02080604020202020204" charset="0"/>
                <a:cs typeface="Arial" panose="02080604020202020204" charset="0"/>
              </a:rPr>
              <a:t> (upload) code to the same </a:t>
            </a:r>
            <a:r>
              <a:rPr lang="en-US" sz="2400" b="1" dirty="0">
                <a:solidFill>
                  <a:schemeClr val="bg1"/>
                </a:solidFill>
                <a:latin typeface="Arial" panose="02080604020202020204" charset="0"/>
                <a:cs typeface="Arial" panose="02080604020202020204" charset="0"/>
              </a:rPr>
              <a:t>repository </a:t>
            </a:r>
            <a:r>
              <a:rPr lang="en-US" sz="2400" dirty="0">
                <a:solidFill>
                  <a:schemeClr val="bg1"/>
                </a:solidFill>
                <a:latin typeface="Arial" panose="02080604020202020204" charset="0"/>
                <a:cs typeface="Arial" panose="02080604020202020204" charset="0"/>
              </a:rPr>
              <a:t>(directory). </a:t>
            </a:r>
          </a:p>
          <a:p>
            <a:pPr marL="285750" indent="-285750">
              <a:buFont typeface="Arial" panose="02080604020202020204" charset="0"/>
              <a:buChar char="•"/>
            </a:pPr>
            <a:endParaRPr lang="en-US" sz="2400" dirty="0">
              <a:solidFill>
                <a:schemeClr val="bg1"/>
              </a:solidFill>
              <a:latin typeface="Arial" panose="02080604020202020204" charset="0"/>
              <a:cs typeface="Arial" panose="02080604020202020204" charset="0"/>
            </a:endParaRPr>
          </a:p>
          <a:p>
            <a:pPr marL="285750" indent="-285750">
              <a:buFont typeface="Arial" panose="02080604020202020204" charset="0"/>
              <a:buChar char="•"/>
            </a:pPr>
            <a:r>
              <a:rPr lang="en-US" sz="2400" dirty="0">
                <a:solidFill>
                  <a:schemeClr val="bg1"/>
                </a:solidFill>
                <a:latin typeface="Arial" panose="02080604020202020204" charset="0"/>
                <a:cs typeface="Arial" panose="02080604020202020204" charset="0"/>
              </a:rPr>
              <a:t>It also allows developers to </a:t>
            </a:r>
            <a:r>
              <a:rPr lang="en-US" sz="2400" b="1" dirty="0">
                <a:solidFill>
                  <a:schemeClr val="bg1"/>
                </a:solidFill>
                <a:latin typeface="Arial" panose="02080604020202020204" charset="0"/>
                <a:cs typeface="Arial" panose="02080604020202020204" charset="0"/>
              </a:rPr>
              <a:t>view histories </a:t>
            </a:r>
            <a:r>
              <a:rPr lang="en-US" sz="2400" dirty="0">
                <a:solidFill>
                  <a:schemeClr val="bg1"/>
                </a:solidFill>
                <a:latin typeface="Arial" panose="02080604020202020204" charset="0"/>
                <a:cs typeface="Arial" panose="02080604020202020204" charset="0"/>
              </a:rPr>
              <a:t>of code changes and to </a:t>
            </a:r>
            <a:r>
              <a:rPr lang="en-US" sz="2400" b="1" dirty="0">
                <a:solidFill>
                  <a:schemeClr val="bg1"/>
                </a:solidFill>
                <a:latin typeface="Arial" panose="02080604020202020204" charset="0"/>
                <a:cs typeface="Arial" panose="02080604020202020204" charset="0"/>
              </a:rPr>
              <a:t>track issues</a:t>
            </a:r>
            <a:r>
              <a:rPr lang="en-US" sz="2400" dirty="0">
                <a:solidFill>
                  <a:schemeClr val="bg1"/>
                </a:solidFill>
                <a:latin typeface="Arial" panose="02080604020202020204" charset="0"/>
                <a:cs typeface="Arial" panose="02080604020202020204" charset="0"/>
              </a:rPr>
              <a:t>. </a:t>
            </a:r>
          </a:p>
        </p:txBody>
      </p:sp>
      <p:pic>
        <p:nvPicPr>
          <p:cNvPr id="5" name="Picture 6" descr="https://kanbanize.com/blog/wp-content/uploads/2014/11/GitHub.jpg"/>
          <p:cNvPicPr>
            <a:picLocks noChangeAspect="1" noChangeArrowheads="1"/>
          </p:cNvPicPr>
          <p:nvPr/>
        </p:nvPicPr>
        <p:blipFill rotWithShape="1">
          <a:blip r:embed="rId3">
            <a:extLst>
              <a:ext uri="{28A0092B-C50C-407E-A947-70E740481C1C}">
                <a14:useLocalDpi xmlns:a14="http://schemas.microsoft.com/office/drawing/2010/main" val="0"/>
              </a:ext>
            </a:extLst>
          </a:blip>
          <a:srcRect t="15119" b="16089"/>
          <a:stretch>
            <a:fillRect/>
          </a:stretch>
        </p:blipFill>
        <p:spPr>
          <a:xfrm>
            <a:off x="2209800" y="4174176"/>
            <a:ext cx="5301771" cy="21336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 = Our Goal</a:t>
            </a:r>
          </a:p>
        </p:txBody>
      </p:sp>
      <p:sp>
        <p:nvSpPr>
          <p:cNvPr id="3" name="Content Placeholder 2"/>
          <p:cNvSpPr txBox="1"/>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r>
              <a:rPr lang="en-US" sz="3200" dirty="0">
                <a:latin typeface="Arial" panose="02080604020202020204" charset="0"/>
                <a:ea typeface="Roboto" pitchFamily="2" charset="0"/>
                <a:cs typeface="Arial" panose="02080604020202020204" charset="0"/>
              </a:rPr>
              <a:t>As instructors, </a:t>
            </a:r>
          </a:p>
          <a:p>
            <a:pPr indent="0" algn="ctr">
              <a:spcBef>
                <a:spcPts val="0"/>
              </a:spcBef>
              <a:buNone/>
            </a:pPr>
            <a:r>
              <a:rPr lang="en-US" sz="3200" b="1" dirty="0">
                <a:latin typeface="Arial" panose="02080604020202020204" charset="0"/>
                <a:ea typeface="Roboto" pitchFamily="2" charset="0"/>
                <a:cs typeface="Arial" panose="02080604020202020204" charset="0"/>
              </a:rPr>
              <a:t>we take your goals </a:t>
            </a:r>
            <a:r>
              <a:rPr lang="en-US" sz="3200" b="1" u="sng" dirty="0">
                <a:latin typeface="Arial" panose="02080604020202020204" charset="0"/>
                <a:ea typeface="Roboto" pitchFamily="2" charset="0"/>
                <a:cs typeface="Arial" panose="02080604020202020204" charset="0"/>
              </a:rPr>
              <a:t>very, </a:t>
            </a:r>
            <a:r>
              <a:rPr lang="en-US" sz="3200" b="1" i="1" u="sng" dirty="0">
                <a:latin typeface="Arial" panose="02080604020202020204" charset="0"/>
                <a:ea typeface="Roboto" pitchFamily="2" charset="0"/>
                <a:cs typeface="Arial" panose="02080604020202020204" charset="0"/>
              </a:rPr>
              <a:t>very</a:t>
            </a:r>
            <a:r>
              <a:rPr lang="en-US" sz="3200" b="1" u="sng" dirty="0">
                <a:latin typeface="Arial" panose="02080604020202020204" charset="0"/>
                <a:ea typeface="Roboto" pitchFamily="2" charset="0"/>
                <a:cs typeface="Arial" panose="02080604020202020204" charset="0"/>
              </a:rPr>
              <a:t> seriously.</a:t>
            </a:r>
          </a:p>
          <a:p>
            <a:pPr indent="0" algn="ctr">
              <a:spcBef>
                <a:spcPts val="0"/>
              </a:spcBef>
              <a:buNone/>
            </a:pPr>
            <a:endParaRPr lang="en-US" sz="3200" b="1" u="sng"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Shape 478"/>
          <p:cNvSpPr>
            <a:spLocks noGrp="1"/>
          </p:cNvSpPr>
          <p:nvPr>
            <p:ph type="title"/>
          </p:nvPr>
        </p:nvSpPr>
        <p:spPr>
          <a:xfrm>
            <a:off x="304798" y="-2"/>
            <a:ext cx="5470530" cy="653858"/>
          </a:xfrm>
          <a:prstGeom prst="rect">
            <a:avLst/>
          </a:prstGeom>
        </p:spPr>
        <p:txBody>
          <a:bodyPr/>
          <a:lstStyle/>
          <a:p>
            <a:r>
              <a:t>Pushing and Pulling to GitHub</a:t>
            </a:r>
          </a:p>
        </p:txBody>
      </p:sp>
      <p:sp>
        <p:nvSpPr>
          <p:cNvPr id="479" name="Shape 479"/>
          <p:cNvSpPr/>
          <p:nvPr/>
        </p:nvSpPr>
        <p:spPr>
          <a:xfrm>
            <a:off x="0" y="864931"/>
            <a:ext cx="9144000" cy="1520851"/>
          </a:xfrm>
          <a:prstGeom prst="rect">
            <a:avLst/>
          </a:prstGeom>
          <a:solidFill>
            <a:srgbClr val="DAE3F3"/>
          </a:solidFill>
          <a:ln w="12700">
            <a:solidFill>
              <a:srgbClr val="DAE3F3"/>
            </a:solidFill>
            <a:miter/>
          </a:ln>
        </p:spPr>
        <p:txBody>
          <a:bodyPr lIns="45718" tIns="45718" rIns="45718" bIns="45718" anchor="ctr"/>
          <a:lstStyle/>
          <a:p>
            <a:pPr algn="ctr">
              <a:defRPr>
                <a:solidFill>
                  <a:srgbClr val="FFFFFF"/>
                </a:solidFill>
              </a:defRPr>
            </a:pPr>
            <a:endParaRPr/>
          </a:p>
        </p:txBody>
      </p:sp>
      <p:sp>
        <p:nvSpPr>
          <p:cNvPr id="480" name="Shape 480"/>
          <p:cNvSpPr/>
          <p:nvPr/>
        </p:nvSpPr>
        <p:spPr>
          <a:xfrm>
            <a:off x="0" y="653853"/>
            <a:ext cx="9144001" cy="2"/>
          </a:xfrm>
          <a:prstGeom prst="line">
            <a:avLst/>
          </a:prstGeom>
          <a:ln w="41275">
            <a:solidFill>
              <a:srgbClr val="C83232"/>
            </a:solidFill>
            <a:miter/>
          </a:ln>
        </p:spPr>
        <p:txBody>
          <a:bodyPr lIns="45718" tIns="45718" rIns="45718" bIns="45718"/>
          <a:lstStyle/>
          <a:p>
            <a:endParaRPr/>
          </a:p>
        </p:txBody>
      </p:sp>
      <p:pic>
        <p:nvPicPr>
          <p:cNvPr id="481" name="image3.jpeg" descr="Picture 10"/>
          <p:cNvPicPr>
            <a:picLocks noChangeAspect="1"/>
          </p:cNvPicPr>
          <p:nvPr/>
        </p:nvPicPr>
        <p:blipFill>
          <a:blip r:embed="rId2">
            <a:extLst/>
          </a:blip>
          <a:stretch>
            <a:fillRect/>
          </a:stretch>
        </p:blipFill>
        <p:spPr>
          <a:xfrm>
            <a:off x="2133600" y="1230823"/>
            <a:ext cx="880835" cy="880836"/>
          </a:xfrm>
          <a:prstGeom prst="rect">
            <a:avLst/>
          </a:prstGeom>
          <a:ln w="12700">
            <a:miter lim="400000"/>
          </a:ln>
        </p:spPr>
      </p:pic>
      <p:pic>
        <p:nvPicPr>
          <p:cNvPr id="482" name="image3.jpeg" descr="Picture 10"/>
          <p:cNvPicPr>
            <a:picLocks noChangeAspect="1"/>
          </p:cNvPicPr>
          <p:nvPr/>
        </p:nvPicPr>
        <p:blipFill>
          <a:blip r:embed="rId2">
            <a:extLst/>
          </a:blip>
          <a:stretch>
            <a:fillRect/>
          </a:stretch>
        </p:blipFill>
        <p:spPr>
          <a:xfrm>
            <a:off x="3269277" y="1223201"/>
            <a:ext cx="880837" cy="880837"/>
          </a:xfrm>
          <a:prstGeom prst="rect">
            <a:avLst/>
          </a:prstGeom>
          <a:ln w="12700">
            <a:miter lim="400000"/>
          </a:ln>
        </p:spPr>
      </p:pic>
      <p:pic>
        <p:nvPicPr>
          <p:cNvPr id="483" name="image3.jpeg" descr="Picture 10"/>
          <p:cNvPicPr>
            <a:picLocks noChangeAspect="1"/>
          </p:cNvPicPr>
          <p:nvPr/>
        </p:nvPicPr>
        <p:blipFill>
          <a:blip r:embed="rId2">
            <a:extLst/>
          </a:blip>
          <a:stretch>
            <a:fillRect/>
          </a:stretch>
        </p:blipFill>
        <p:spPr>
          <a:xfrm>
            <a:off x="4404955" y="1221195"/>
            <a:ext cx="880837" cy="880836"/>
          </a:xfrm>
          <a:prstGeom prst="rect">
            <a:avLst/>
          </a:prstGeom>
          <a:ln w="12700">
            <a:miter lim="400000"/>
          </a:ln>
        </p:spPr>
      </p:pic>
      <p:pic>
        <p:nvPicPr>
          <p:cNvPr id="484" name="image3.jpeg" descr="Picture 10"/>
          <p:cNvPicPr>
            <a:picLocks noChangeAspect="1"/>
          </p:cNvPicPr>
          <p:nvPr/>
        </p:nvPicPr>
        <p:blipFill>
          <a:blip r:embed="rId2">
            <a:extLst/>
          </a:blip>
          <a:stretch>
            <a:fillRect/>
          </a:stretch>
        </p:blipFill>
        <p:spPr>
          <a:xfrm>
            <a:off x="5540633" y="1221192"/>
            <a:ext cx="880837" cy="880837"/>
          </a:xfrm>
          <a:prstGeom prst="rect">
            <a:avLst/>
          </a:prstGeom>
          <a:ln w="12700">
            <a:miter lim="400000"/>
          </a:ln>
        </p:spPr>
      </p:pic>
      <p:pic>
        <p:nvPicPr>
          <p:cNvPr id="485" name="image1.gif" descr="Picture 2"/>
          <p:cNvPicPr>
            <a:picLocks noChangeAspect="1"/>
          </p:cNvPicPr>
          <p:nvPr/>
        </p:nvPicPr>
        <p:blipFill>
          <a:blip r:embed="rId3">
            <a:extLst/>
          </a:blip>
          <a:stretch>
            <a:fillRect/>
          </a:stretch>
        </p:blipFill>
        <p:spPr>
          <a:xfrm>
            <a:off x="235034" y="855284"/>
            <a:ext cx="1511560" cy="1511560"/>
          </a:xfrm>
          <a:prstGeom prst="rect">
            <a:avLst/>
          </a:prstGeom>
          <a:ln w="12700">
            <a:miter lim="400000"/>
          </a:ln>
        </p:spPr>
      </p:pic>
      <p:sp>
        <p:nvSpPr>
          <p:cNvPr id="486" name="Shape 486"/>
          <p:cNvSpPr/>
          <p:nvPr/>
        </p:nvSpPr>
        <p:spPr>
          <a:xfrm rot="5400000">
            <a:off x="1596341" y="2007502"/>
            <a:ext cx="873520" cy="10818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66675">
            <a:solidFill>
              <a:srgbClr val="C00000"/>
            </a:solidFill>
            <a:miter/>
            <a:tailEnd type="triangle"/>
          </a:ln>
        </p:spPr>
        <p:txBody>
          <a:bodyPr lIns="45718" tIns="45718" rIns="45718" bIns="45718" anchor="ctr"/>
          <a:lstStyle/>
          <a:p>
            <a:endParaRPr/>
          </a:p>
        </p:txBody>
      </p:sp>
      <p:sp>
        <p:nvSpPr>
          <p:cNvPr id="487" name="Shape 487"/>
          <p:cNvSpPr/>
          <p:nvPr/>
        </p:nvSpPr>
        <p:spPr>
          <a:xfrm>
            <a:off x="2418356" y="867751"/>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1</a:t>
            </a:r>
          </a:p>
        </p:txBody>
      </p:sp>
      <p:sp>
        <p:nvSpPr>
          <p:cNvPr id="488" name="Shape 488"/>
          <p:cNvSpPr/>
          <p:nvPr/>
        </p:nvSpPr>
        <p:spPr>
          <a:xfrm>
            <a:off x="3538132" y="864931"/>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2</a:t>
            </a:r>
          </a:p>
        </p:txBody>
      </p:sp>
      <p:sp>
        <p:nvSpPr>
          <p:cNvPr id="489" name="Shape 489"/>
          <p:cNvSpPr/>
          <p:nvPr/>
        </p:nvSpPr>
        <p:spPr>
          <a:xfrm>
            <a:off x="4618861" y="871892"/>
            <a:ext cx="217149" cy="313392"/>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3</a:t>
            </a:r>
          </a:p>
        </p:txBody>
      </p:sp>
      <p:sp>
        <p:nvSpPr>
          <p:cNvPr id="490" name="Shape 490"/>
          <p:cNvSpPr/>
          <p:nvPr/>
        </p:nvSpPr>
        <p:spPr>
          <a:xfrm>
            <a:off x="5874048" y="871892"/>
            <a:ext cx="217149" cy="313392"/>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4</a:t>
            </a:r>
          </a:p>
        </p:txBody>
      </p:sp>
      <p:sp>
        <p:nvSpPr>
          <p:cNvPr id="491" name="Shape 491"/>
          <p:cNvSpPr/>
          <p:nvPr/>
        </p:nvSpPr>
        <p:spPr>
          <a:xfrm flipV="1">
            <a:off x="1492184" y="2104038"/>
            <a:ext cx="2217512" cy="12381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66675">
            <a:solidFill>
              <a:srgbClr val="5B9BD5"/>
            </a:solidFill>
            <a:miter/>
            <a:tailEnd type="triangle"/>
          </a:ln>
        </p:spPr>
        <p:txBody>
          <a:bodyPr lIns="45718" tIns="45718" rIns="45718" bIns="45718" anchor="ctr"/>
          <a:lstStyle/>
          <a:p>
            <a:endParaRPr/>
          </a:p>
        </p:txBody>
      </p:sp>
      <p:sp>
        <p:nvSpPr>
          <p:cNvPr id="492" name="Shape 492"/>
          <p:cNvSpPr/>
          <p:nvPr/>
        </p:nvSpPr>
        <p:spPr>
          <a:xfrm>
            <a:off x="1563802" y="2546406"/>
            <a:ext cx="924034" cy="288823"/>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400" b="1">
                <a:latin typeface="Arial"/>
                <a:ea typeface="Arial"/>
                <a:cs typeface="Arial"/>
                <a:sym typeface="Arial"/>
              </a:defRPr>
            </a:lvl1pPr>
          </a:lstStyle>
          <a:p>
            <a:r>
              <a:t>Pull Code</a:t>
            </a:r>
          </a:p>
        </p:txBody>
      </p:sp>
      <p:sp>
        <p:nvSpPr>
          <p:cNvPr id="493" name="Shape 493"/>
          <p:cNvSpPr/>
          <p:nvPr/>
        </p:nvSpPr>
        <p:spPr>
          <a:xfrm>
            <a:off x="2588153" y="2962181"/>
            <a:ext cx="1032727" cy="288822"/>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400" b="1">
                <a:latin typeface="Arial"/>
                <a:ea typeface="Arial"/>
                <a:cs typeface="Arial"/>
                <a:sym typeface="Arial"/>
              </a:defRPr>
            </a:lvl1pPr>
          </a:lstStyle>
          <a:p>
            <a:r>
              <a:t>Push Code</a:t>
            </a:r>
          </a:p>
        </p:txBody>
      </p:sp>
      <p:sp>
        <p:nvSpPr>
          <p:cNvPr id="494" name="Shape 494"/>
          <p:cNvSpPr/>
          <p:nvPr/>
        </p:nvSpPr>
        <p:spPr>
          <a:xfrm rot="5400000">
            <a:off x="843224" y="2749120"/>
            <a:ext cx="2379755" cy="10818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66675">
            <a:solidFill>
              <a:srgbClr val="C00000"/>
            </a:solidFill>
            <a:miter/>
            <a:tailEnd type="triangle"/>
          </a:ln>
        </p:spPr>
        <p:txBody>
          <a:bodyPr lIns="45718" tIns="45718" rIns="45718" bIns="45718" anchor="ctr"/>
          <a:lstStyle/>
          <a:p>
            <a:endParaRPr/>
          </a:p>
        </p:txBody>
      </p:sp>
      <p:sp>
        <p:nvSpPr>
          <p:cNvPr id="495" name="Shape 495"/>
          <p:cNvSpPr/>
          <p:nvPr/>
        </p:nvSpPr>
        <p:spPr>
          <a:xfrm flipV="1">
            <a:off x="1563802" y="2086392"/>
            <a:ext cx="3163642" cy="26024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522" y="21600"/>
                </a:lnTo>
              </a:path>
            </a:pathLst>
          </a:custGeom>
          <a:ln w="66675">
            <a:solidFill>
              <a:srgbClr val="5B9BD5"/>
            </a:solidFill>
            <a:miter/>
            <a:tailEnd type="triangle"/>
          </a:ln>
        </p:spPr>
        <p:txBody>
          <a:bodyPr lIns="45718" tIns="45718" rIns="45718" bIns="45718" anchor="ctr"/>
          <a:lstStyle/>
          <a:p>
            <a:endParaRPr/>
          </a:p>
        </p:txBody>
      </p:sp>
      <p:sp>
        <p:nvSpPr>
          <p:cNvPr id="496" name="Shape 496"/>
          <p:cNvSpPr/>
          <p:nvPr/>
        </p:nvSpPr>
        <p:spPr>
          <a:xfrm>
            <a:off x="3523112" y="4784183"/>
            <a:ext cx="1032727" cy="288822"/>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400" b="1">
                <a:latin typeface="Arial"/>
                <a:ea typeface="Arial"/>
                <a:cs typeface="Arial"/>
                <a:sym typeface="Arial"/>
              </a:defRPr>
            </a:lvl1pPr>
          </a:lstStyle>
          <a:p>
            <a:r>
              <a:t>Push Code</a:t>
            </a:r>
          </a:p>
        </p:txBody>
      </p:sp>
      <p:sp>
        <p:nvSpPr>
          <p:cNvPr id="497" name="Shape 497"/>
          <p:cNvSpPr/>
          <p:nvPr/>
        </p:nvSpPr>
        <p:spPr>
          <a:xfrm>
            <a:off x="1563802" y="4085073"/>
            <a:ext cx="924034" cy="288822"/>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400" b="1">
                <a:latin typeface="Arial"/>
                <a:ea typeface="Arial"/>
                <a:cs typeface="Arial"/>
                <a:sym typeface="Arial"/>
              </a:defRPr>
            </a:lvl1pPr>
          </a:lstStyle>
          <a:p>
            <a:r>
              <a:t>Pull Code</a:t>
            </a:r>
          </a:p>
        </p:txBody>
      </p:sp>
      <p:sp>
        <p:nvSpPr>
          <p:cNvPr id="498" name="Shape 498"/>
          <p:cNvSpPr/>
          <p:nvPr/>
        </p:nvSpPr>
        <p:spPr>
          <a:xfrm rot="10800000" flipV="1">
            <a:off x="1505872" y="2214935"/>
            <a:ext cx="3668450" cy="3479415"/>
          </a:xfrm>
          <a:custGeom>
            <a:avLst/>
            <a:gdLst/>
            <a:ahLst/>
            <a:cxnLst>
              <a:cxn ang="0">
                <a:pos x="wd2" y="hd2"/>
              </a:cxn>
              <a:cxn ang="5400000">
                <a:pos x="wd2" y="hd2"/>
              </a:cxn>
              <a:cxn ang="10800000">
                <a:pos x="wd2" y="hd2"/>
              </a:cxn>
              <a:cxn ang="16200000">
                <a:pos x="wd2" y="hd2"/>
              </a:cxn>
            </a:cxnLst>
            <a:rect l="0" t="0" r="r" b="b"/>
            <a:pathLst>
              <a:path w="21600" h="21600" extrusionOk="0">
                <a:moveTo>
                  <a:pt x="86" y="0"/>
                </a:moveTo>
                <a:lnTo>
                  <a:pt x="0" y="0"/>
                </a:lnTo>
                <a:lnTo>
                  <a:pt x="0" y="21600"/>
                </a:lnTo>
                <a:lnTo>
                  <a:pt x="21600" y="21600"/>
                </a:lnTo>
              </a:path>
            </a:pathLst>
          </a:custGeom>
          <a:ln w="66675">
            <a:solidFill>
              <a:srgbClr val="C00000"/>
            </a:solidFill>
            <a:miter/>
            <a:tailEnd type="triangle"/>
          </a:ln>
        </p:spPr>
        <p:txBody>
          <a:bodyPr lIns="45718" tIns="45718" rIns="45718" bIns="45718" anchor="ctr"/>
          <a:lstStyle/>
          <a:p>
            <a:endParaRPr/>
          </a:p>
        </p:txBody>
      </p:sp>
      <p:sp>
        <p:nvSpPr>
          <p:cNvPr id="499" name="Shape 499"/>
          <p:cNvSpPr/>
          <p:nvPr/>
        </p:nvSpPr>
        <p:spPr>
          <a:xfrm>
            <a:off x="4137221" y="5325805"/>
            <a:ext cx="924033" cy="288822"/>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400" b="1">
                <a:latin typeface="Arial"/>
                <a:ea typeface="Arial"/>
                <a:cs typeface="Arial"/>
                <a:sym typeface="Arial"/>
              </a:defRPr>
            </a:lvl1pPr>
          </a:lstStyle>
          <a:p>
            <a:r>
              <a:t>Pull Code</a:t>
            </a:r>
          </a:p>
        </p:txBody>
      </p:sp>
      <p:sp>
        <p:nvSpPr>
          <p:cNvPr id="500" name="Shape 500"/>
          <p:cNvSpPr/>
          <p:nvPr/>
        </p:nvSpPr>
        <p:spPr>
          <a:xfrm flipV="1">
            <a:off x="1563803" y="2102029"/>
            <a:ext cx="4417249" cy="39352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66675">
            <a:solidFill>
              <a:srgbClr val="5B9BD5"/>
            </a:solidFill>
            <a:miter/>
            <a:tailEnd type="triangle"/>
          </a:ln>
        </p:spPr>
        <p:txBody>
          <a:bodyPr lIns="45718" tIns="45718" rIns="45718" bIns="45718" anchor="ctr"/>
          <a:lstStyle/>
          <a:p>
            <a:endParaRPr/>
          </a:p>
        </p:txBody>
      </p:sp>
      <p:sp>
        <p:nvSpPr>
          <p:cNvPr id="501" name="Shape 501"/>
          <p:cNvSpPr/>
          <p:nvPr/>
        </p:nvSpPr>
        <p:spPr>
          <a:xfrm>
            <a:off x="4861833" y="5744566"/>
            <a:ext cx="1032727" cy="288822"/>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400" b="1">
                <a:latin typeface="Arial"/>
                <a:ea typeface="Arial"/>
                <a:cs typeface="Arial"/>
                <a:sym typeface="Arial"/>
              </a:defRPr>
            </a:lvl1pPr>
          </a:lstStyle>
          <a:p>
            <a:r>
              <a:t>Push Code</a:t>
            </a:r>
          </a:p>
        </p:txBody>
      </p:sp>
      <p:sp>
        <p:nvSpPr>
          <p:cNvPr id="502" name="Shape 502"/>
          <p:cNvSpPr/>
          <p:nvPr/>
        </p:nvSpPr>
        <p:spPr>
          <a:xfrm>
            <a:off x="6571557" y="1442918"/>
            <a:ext cx="1358636" cy="288822"/>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400" b="1" u="sng">
                <a:latin typeface="Arial"/>
                <a:ea typeface="Arial"/>
                <a:cs typeface="Arial"/>
                <a:sym typeface="Arial"/>
              </a:defRPr>
            </a:lvl1pPr>
          </a:lstStyle>
          <a:p>
            <a:r>
              <a:t>GitHub Branch</a:t>
            </a:r>
          </a:p>
        </p:txBody>
      </p:sp>
      <p:sp>
        <p:nvSpPr>
          <p:cNvPr id="505" name="Shape 505"/>
          <p:cNvSpPr/>
          <p:nvPr/>
        </p:nvSpPr>
        <p:spPr>
          <a:xfrm rot="5400000">
            <a:off x="2201117" y="2772716"/>
            <a:ext cx="2379755" cy="10818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66675">
            <a:solidFill>
              <a:srgbClr val="C00000"/>
            </a:solidFill>
            <a:miter/>
            <a:tailEnd type="triangle"/>
          </a:ln>
        </p:spPr>
        <p:txBody>
          <a:bodyPr lIns="45718" tIns="45718" rIns="45718" bIns="45718" anchor="ctr"/>
          <a:lstStyle/>
          <a:p>
            <a:endParaRPr/>
          </a:p>
        </p:txBody>
      </p:sp>
      <p:sp>
        <p:nvSpPr>
          <p:cNvPr id="506" name="Shape 506"/>
          <p:cNvSpPr/>
          <p:nvPr/>
        </p:nvSpPr>
        <p:spPr>
          <a:xfrm>
            <a:off x="2921697" y="4085073"/>
            <a:ext cx="924034" cy="288822"/>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400" b="1">
                <a:latin typeface="Arial"/>
                <a:ea typeface="Arial"/>
                <a:cs typeface="Arial"/>
                <a:sym typeface="Arial"/>
              </a:defRPr>
            </a:lvl1pPr>
          </a:lstStyle>
          <a:p>
            <a:r>
              <a:t>Pull Code</a:t>
            </a:r>
          </a:p>
        </p:txBody>
      </p:sp>
      <p:pic>
        <p:nvPicPr>
          <p:cNvPr id="32" name="Picture 31">
            <a:extLst>
              <a:ext uri="{FF2B5EF4-FFF2-40B4-BE49-F238E27FC236}">
                <a16:creationId xmlns:a16="http://schemas.microsoft.com/office/drawing/2014/main" id="{68DDD217-1260-734C-B186-11A915F2B8E1}"/>
              </a:ext>
            </a:extLst>
          </p:cNvPr>
          <p:cNvPicPr>
            <a:picLocks noChangeAspect="1"/>
          </p:cNvPicPr>
          <p:nvPr/>
        </p:nvPicPr>
        <p:blipFill>
          <a:blip r:embed="rId4"/>
          <a:stretch>
            <a:fillRect/>
          </a:stretch>
        </p:blipFill>
        <p:spPr>
          <a:xfrm>
            <a:off x="502520" y="2484644"/>
            <a:ext cx="807454" cy="1172262"/>
          </a:xfrm>
          <a:prstGeom prst="rect">
            <a:avLst/>
          </a:prstGeom>
        </p:spPr>
      </p:pic>
      <p:pic>
        <p:nvPicPr>
          <p:cNvPr id="33" name="Picture 32">
            <a:extLst>
              <a:ext uri="{FF2B5EF4-FFF2-40B4-BE49-F238E27FC236}">
                <a16:creationId xmlns:a16="http://schemas.microsoft.com/office/drawing/2014/main" id="{9BF4EF67-E333-674F-ACF0-2BBC7DBFDD55}"/>
              </a:ext>
            </a:extLst>
          </p:cNvPr>
          <p:cNvPicPr>
            <a:picLocks noChangeAspect="1"/>
          </p:cNvPicPr>
          <p:nvPr/>
        </p:nvPicPr>
        <p:blipFill>
          <a:blip r:embed="rId5"/>
          <a:stretch>
            <a:fillRect/>
          </a:stretch>
        </p:blipFill>
        <p:spPr>
          <a:xfrm>
            <a:off x="198115" y="3863418"/>
            <a:ext cx="1221573" cy="1102809"/>
          </a:xfrm>
          <a:prstGeom prst="rect">
            <a:avLst/>
          </a:prstGeom>
        </p:spPr>
      </p:pic>
      <p:pic>
        <p:nvPicPr>
          <p:cNvPr id="34" name="Picture 33">
            <a:extLst>
              <a:ext uri="{FF2B5EF4-FFF2-40B4-BE49-F238E27FC236}">
                <a16:creationId xmlns:a16="http://schemas.microsoft.com/office/drawing/2014/main" id="{1F7B80A5-7857-5E41-B48E-A66E5914209A}"/>
              </a:ext>
            </a:extLst>
          </p:cNvPr>
          <p:cNvPicPr>
            <a:picLocks noChangeAspect="1"/>
          </p:cNvPicPr>
          <p:nvPr/>
        </p:nvPicPr>
        <p:blipFill>
          <a:blip r:embed="rId6"/>
          <a:stretch>
            <a:fillRect/>
          </a:stretch>
        </p:blipFill>
        <p:spPr>
          <a:xfrm>
            <a:off x="328618" y="5026795"/>
            <a:ext cx="1170409" cy="1404490"/>
          </a:xfrm>
          <a:prstGeom prst="rect">
            <a:avLst/>
          </a:prstGeom>
        </p:spPr>
      </p:pic>
    </p:spTree>
    <p:extLst>
      <p:ext uri="{BB962C8B-B14F-4D97-AF65-F5344CB8AC3E}">
        <p14:creationId xmlns:p14="http://schemas.microsoft.com/office/powerpoint/2010/main" val="914702017"/>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Get Started with </a:t>
            </a:r>
            <a:r>
              <a:rPr lang="en-US" dirty="0" err="1"/>
              <a:t>Git</a:t>
            </a:r>
            <a:endParaRPr lang="en-US" dirty="0"/>
          </a:p>
        </p:txBody>
      </p:sp>
    </p:spTree>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a:t>
            </a:r>
            <a:r>
              <a:rPr lang="en-US" dirty="0" err="1"/>
              <a:t>Git</a:t>
            </a:r>
            <a:r>
              <a:rPr lang="en-US" dirty="0"/>
              <a:t> Demo!</a:t>
            </a:r>
          </a:p>
        </p:txBody>
      </p:sp>
      <p:pic>
        <p:nvPicPr>
          <p:cNvPr id="4" name="Picture 3"/>
          <p:cNvPicPr>
            <a:picLocks noChangeAspect="1"/>
          </p:cNvPicPr>
          <p:nvPr/>
        </p:nvPicPr>
        <p:blipFill>
          <a:blip r:embed="rId3"/>
          <a:stretch>
            <a:fillRect/>
          </a:stretch>
        </p:blipFill>
        <p:spPr>
          <a:xfrm>
            <a:off x="314960" y="823409"/>
            <a:ext cx="8559800" cy="5397052"/>
          </a:xfrm>
          <a:prstGeom prst="rect">
            <a:avLst/>
          </a:prstGeom>
          <a:ln>
            <a:solidFill>
              <a:schemeClr val="accent5">
                <a:lumMod val="20000"/>
                <a:lumOff val="80000"/>
              </a:schemeClr>
            </a:solidFill>
          </a:ln>
        </p:spPr>
      </p:pic>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Basic </a:t>
            </a:r>
            <a:r>
              <a:rPr lang="en-US" dirty="0" err="1"/>
              <a:t>Git</a:t>
            </a:r>
            <a:r>
              <a:rPr lang="en-US" dirty="0"/>
              <a:t> Commands</a:t>
            </a:r>
          </a:p>
        </p:txBody>
      </p:sp>
      <p:sp>
        <p:nvSpPr>
          <p:cNvPr id="3" name="Content Placeholder 2"/>
          <p:cNvSpPr txBox="1"/>
          <p:nvPr/>
        </p:nvSpPr>
        <p:spPr>
          <a:xfrm>
            <a:off x="443345" y="914400"/>
            <a:ext cx="8229600" cy="4525963"/>
          </a:xfrm>
          <a:prstGeom prst="rect">
            <a:avLst/>
          </a:prstGeom>
        </p:spPr>
        <p:txBody>
          <a:bodyPr numCol="1">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Font typeface="Arial" panose="02080604020202020204" charset="0"/>
              <a:buNone/>
            </a:pPr>
            <a:r>
              <a:rPr lang="en-US" sz="2000" b="1" u="sng" dirty="0">
                <a:latin typeface="Arial" panose="02080604020202020204" charset="0"/>
                <a:ea typeface="Roboto" pitchFamily="2" charset="0"/>
                <a:cs typeface="Arial" panose="02080604020202020204" charset="0"/>
              </a:rPr>
              <a:t>At its most basic, these are the five </a:t>
            </a:r>
            <a:r>
              <a:rPr lang="en-US" sz="2000" b="1" u="sng" dirty="0" err="1">
                <a:latin typeface="Arial" panose="02080604020202020204" charset="0"/>
                <a:ea typeface="Roboto" pitchFamily="2" charset="0"/>
                <a:cs typeface="Arial" panose="02080604020202020204" charset="0"/>
              </a:rPr>
              <a:t>git</a:t>
            </a:r>
            <a:r>
              <a:rPr lang="en-US" sz="2000" b="1" u="sng" dirty="0">
                <a:latin typeface="Arial" panose="02080604020202020204" charset="0"/>
                <a:ea typeface="Roboto" pitchFamily="2" charset="0"/>
                <a:cs typeface="Arial" panose="02080604020202020204" charset="0"/>
              </a:rPr>
              <a:t> commands to get started:</a:t>
            </a:r>
          </a:p>
          <a:p>
            <a:pPr marL="228600" indent="0">
              <a:spcBef>
                <a:spcPts val="0"/>
              </a:spcBef>
              <a:buFont typeface="Arial" panose="02080604020202020204" charset="0"/>
              <a:buNone/>
            </a:pPr>
            <a:endParaRPr lang="en-US" sz="2800" b="1" u="sng"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clone</a:t>
            </a:r>
          </a:p>
          <a:p>
            <a:pPr marL="742950" indent="-514350">
              <a:spcBef>
                <a:spcPts val="0"/>
              </a:spcBef>
              <a:buFont typeface="+mj-lt"/>
              <a:buAutoNum type="arabicPeriod"/>
            </a:pPr>
            <a:endParaRPr lang="en-US"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add</a:t>
            </a:r>
          </a:p>
          <a:p>
            <a:pPr marL="742950" indent="-514350">
              <a:spcBef>
                <a:spcPts val="0"/>
              </a:spcBef>
              <a:buFont typeface="+mj-lt"/>
              <a:buAutoNum type="arabicPeriod"/>
            </a:pPr>
            <a:endParaRPr lang="en-US"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commit</a:t>
            </a:r>
          </a:p>
          <a:p>
            <a:pPr marL="742950" indent="-514350">
              <a:spcBef>
                <a:spcPts val="0"/>
              </a:spcBef>
              <a:buFont typeface="+mj-lt"/>
              <a:buAutoNum type="arabicPeriod"/>
            </a:pPr>
            <a:endParaRPr lang="en-US"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push </a:t>
            </a:r>
          </a:p>
          <a:p>
            <a:pPr marL="742950" indent="-514350">
              <a:spcBef>
                <a:spcPts val="0"/>
              </a:spcBef>
              <a:buFont typeface="+mj-lt"/>
              <a:buAutoNum type="arabicPeriod"/>
            </a:pPr>
            <a:endParaRPr lang="en-US"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pull</a:t>
            </a:r>
          </a:p>
          <a:p>
            <a:pPr marL="742950" indent="-514350">
              <a:spcBef>
                <a:spcPts val="0"/>
              </a:spcBef>
              <a:buFont typeface="+mj-lt"/>
              <a:buAutoNum type="arabicPeriod"/>
            </a:pPr>
            <a:endParaRPr lang="en-US" sz="2800"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US" sz="2800"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US" sz="2800" b="1" u="sng"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GB" altLang="en-GB" sz="2800"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US" sz="2800" b="1" u="sng"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GB" altLang="en-GB" sz="28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Basic </a:t>
            </a:r>
            <a:r>
              <a:rPr lang="en-US" dirty="0" err="1"/>
              <a:t>Git</a:t>
            </a:r>
            <a:r>
              <a:rPr lang="en-US" dirty="0"/>
              <a:t> Commands</a:t>
            </a:r>
          </a:p>
        </p:txBody>
      </p:sp>
      <p:sp>
        <p:nvSpPr>
          <p:cNvPr id="4" name="Content Placeholder 2"/>
          <p:cNvSpPr txBox="1"/>
          <p:nvPr/>
        </p:nvSpPr>
        <p:spPr>
          <a:xfrm>
            <a:off x="443345" y="914400"/>
            <a:ext cx="8229600" cy="4525963"/>
          </a:xfrm>
          <a:prstGeom prst="rect">
            <a:avLst/>
          </a:prstGeom>
        </p:spPr>
        <p:txBody>
          <a:bodyPr numCol="1">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Font typeface="Arial" panose="02080604020202020204" charset="0"/>
              <a:buNone/>
            </a:pPr>
            <a:r>
              <a:rPr lang="en-US" sz="2000" b="1" u="sng" dirty="0">
                <a:latin typeface="Arial" panose="02080604020202020204" charset="0"/>
                <a:ea typeface="Roboto" pitchFamily="2" charset="0"/>
                <a:cs typeface="Arial" panose="02080604020202020204" charset="0"/>
              </a:rPr>
              <a:t>At its most basic, these are the five </a:t>
            </a:r>
            <a:r>
              <a:rPr lang="en-US" sz="2000" b="1" u="sng" dirty="0" err="1">
                <a:latin typeface="Arial" panose="02080604020202020204" charset="0"/>
                <a:ea typeface="Roboto" pitchFamily="2" charset="0"/>
                <a:cs typeface="Arial" panose="02080604020202020204" charset="0"/>
              </a:rPr>
              <a:t>git</a:t>
            </a:r>
            <a:r>
              <a:rPr lang="en-US" sz="2000" b="1" u="sng" dirty="0">
                <a:latin typeface="Arial" panose="02080604020202020204" charset="0"/>
                <a:ea typeface="Roboto" pitchFamily="2" charset="0"/>
                <a:cs typeface="Arial" panose="02080604020202020204" charset="0"/>
              </a:rPr>
              <a:t> commands to get started:</a:t>
            </a:r>
          </a:p>
          <a:p>
            <a:pPr marL="228600" indent="0">
              <a:spcBef>
                <a:spcPts val="0"/>
              </a:spcBef>
              <a:buFont typeface="Arial" panose="02080604020202020204" charset="0"/>
              <a:buNone/>
            </a:pPr>
            <a:endParaRPr lang="en-US" sz="2800" b="1" u="sng"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clone </a:t>
            </a:r>
            <a:r>
              <a:rPr lang="en-US" dirty="0">
                <a:latin typeface="Arial" panose="02080604020202020204" charset="0"/>
                <a:ea typeface="Roboto" pitchFamily="2" charset="0"/>
                <a:cs typeface="Arial" panose="02080604020202020204" charset="0"/>
              </a:rPr>
              <a:t>– copies an entire repo (to begin).</a:t>
            </a: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add </a:t>
            </a:r>
            <a:r>
              <a:rPr lang="en-US" dirty="0">
                <a:latin typeface="Arial" panose="02080604020202020204" charset="0"/>
                <a:ea typeface="Roboto" pitchFamily="2" charset="0"/>
                <a:cs typeface="Arial" panose="02080604020202020204" charset="0"/>
              </a:rPr>
              <a:t>– adds a file for inclusion in </a:t>
            </a:r>
            <a:r>
              <a:rPr lang="en-US" dirty="0" err="1">
                <a:latin typeface="Arial" panose="02080604020202020204" charset="0"/>
                <a:ea typeface="Roboto" pitchFamily="2" charset="0"/>
                <a:cs typeface="Arial" panose="02080604020202020204" charset="0"/>
              </a:rPr>
              <a:t>Git</a:t>
            </a:r>
            <a:r>
              <a:rPr lang="en-US" dirty="0">
                <a:latin typeface="Arial" panose="02080604020202020204" charset="0"/>
                <a:ea typeface="Roboto" pitchFamily="2" charset="0"/>
                <a:cs typeface="Arial" panose="02080604020202020204" charset="0"/>
              </a:rPr>
              <a:t>.</a:t>
            </a: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commit </a:t>
            </a:r>
            <a:r>
              <a:rPr lang="en-US" dirty="0">
                <a:latin typeface="Arial" panose="02080604020202020204" charset="0"/>
                <a:ea typeface="Roboto" pitchFamily="2" charset="0"/>
                <a:cs typeface="Arial" panose="02080604020202020204" charset="0"/>
              </a:rPr>
              <a:t>– notes a change to the local repo.</a:t>
            </a: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push </a:t>
            </a:r>
            <a:r>
              <a:rPr lang="en-US" dirty="0">
                <a:latin typeface="Arial" panose="02080604020202020204" charset="0"/>
                <a:ea typeface="Roboto" pitchFamily="2" charset="0"/>
                <a:cs typeface="Arial" panose="02080604020202020204" charset="0"/>
              </a:rPr>
              <a:t>– sends changes to hosting service.</a:t>
            </a: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pull </a:t>
            </a:r>
            <a:r>
              <a:rPr lang="en-US" dirty="0">
                <a:latin typeface="Arial" panose="02080604020202020204" charset="0"/>
                <a:ea typeface="Roboto" pitchFamily="2" charset="0"/>
                <a:cs typeface="Arial" panose="02080604020202020204" charset="0"/>
              </a:rPr>
              <a:t>– downloads freshest version of repo.</a:t>
            </a:r>
            <a:endParaRPr lang="en-US"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US" b="1" u="sng"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GB" altLang="en-GB"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US" b="1" u="sng"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GB" altLang="en-GB" sz="28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&gt; YOUR TURN!</a:t>
            </a:r>
          </a:p>
        </p:txBody>
      </p:sp>
      <p:sp>
        <p:nvSpPr>
          <p:cNvPr id="5" name="Rectangle 4"/>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6" name="TextBox 5"/>
          <p:cNvSpPr txBox="1"/>
          <p:nvPr/>
        </p:nvSpPr>
        <p:spPr>
          <a:xfrm>
            <a:off x="304800" y="914400"/>
            <a:ext cx="8686800" cy="5324535"/>
          </a:xfrm>
          <a:prstGeom prst="rect">
            <a:avLst/>
          </a:prstGeom>
          <a:noFill/>
        </p:spPr>
        <p:txBody>
          <a:bodyPr wrap="square" numCol="1" rtlCol="0">
            <a:spAutoFit/>
          </a:bodyPr>
          <a:lstStyle/>
          <a:p>
            <a:r>
              <a:rPr lang="en-US" b="1" dirty="0">
                <a:latin typeface="Arial" panose="02080604020202020204" charset="0"/>
                <a:ea typeface="Roboto" pitchFamily="2" charset="0"/>
                <a:cs typeface="Arial" panose="02080604020202020204" charset="0"/>
              </a:rPr>
              <a:t>Assignment:</a:t>
            </a:r>
          </a:p>
          <a:p>
            <a:r>
              <a:rPr lang="en-US" dirty="0">
                <a:latin typeface="Arial" panose="02080604020202020204" charset="0"/>
                <a:ea typeface="Roboto" pitchFamily="2" charset="0"/>
                <a:cs typeface="Arial" panose="02080604020202020204" charset="0"/>
              </a:rPr>
              <a:t>Using GitHub and the Command Line:</a:t>
            </a:r>
          </a:p>
          <a:p>
            <a:endParaRPr lang="en-US"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dirty="0">
                <a:latin typeface="Arial" panose="02080604020202020204" charset="0"/>
                <a:ea typeface="Roboto" pitchFamily="2" charset="0"/>
                <a:cs typeface="Arial" panose="02080604020202020204" charset="0"/>
              </a:rPr>
              <a:t>Create a new </a:t>
            </a:r>
            <a:r>
              <a:rPr lang="en-US" b="1" dirty="0">
                <a:latin typeface="Arial" panose="02080604020202020204" charset="0"/>
                <a:ea typeface="Roboto" pitchFamily="2" charset="0"/>
                <a:cs typeface="Arial" panose="02080604020202020204" charset="0"/>
              </a:rPr>
              <a:t>public GitHub repository </a:t>
            </a:r>
            <a:r>
              <a:rPr lang="en-US" dirty="0">
                <a:latin typeface="Arial" panose="02080604020202020204" charset="0"/>
                <a:ea typeface="Roboto" pitchFamily="2" charset="0"/>
                <a:cs typeface="Arial" panose="02080604020202020204" charset="0"/>
              </a:rPr>
              <a:t>and name it whatever you like. Be sure to check the box for “initialize this repository with a README.” </a:t>
            </a:r>
          </a:p>
          <a:p>
            <a:pPr marL="285750" indent="-285750">
              <a:buFont typeface="Arial" panose="02080604020202020204" charset="0"/>
              <a:buChar char="•"/>
            </a:pPr>
            <a:endParaRPr lang="en-US"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dirty="0">
                <a:latin typeface="Arial" panose="02080604020202020204" charset="0"/>
                <a:ea typeface="Roboto" pitchFamily="2" charset="0"/>
                <a:cs typeface="Arial" panose="02080604020202020204" charset="0"/>
              </a:rPr>
              <a:t>Next, </a:t>
            </a:r>
            <a:r>
              <a:rPr lang="en-US" b="1" dirty="0">
                <a:latin typeface="Arial" panose="02080604020202020204" charset="0"/>
                <a:ea typeface="Roboto" pitchFamily="2" charset="0"/>
                <a:cs typeface="Arial" panose="02080604020202020204" charset="0"/>
              </a:rPr>
              <a:t>clone</a:t>
            </a:r>
            <a:r>
              <a:rPr lang="en-US" dirty="0">
                <a:latin typeface="Arial" panose="02080604020202020204" charset="0"/>
                <a:ea typeface="Roboto" pitchFamily="2" charset="0"/>
                <a:cs typeface="Arial" panose="02080604020202020204" charset="0"/>
              </a:rPr>
              <a:t> the repo to your local directory. </a:t>
            </a:r>
          </a:p>
          <a:p>
            <a:pPr marL="285750" indent="-285750">
              <a:buFont typeface="Arial" panose="02080604020202020204" charset="0"/>
              <a:buChar char="•"/>
            </a:pPr>
            <a:endParaRPr lang="en-US"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dirty="0">
                <a:latin typeface="Arial" panose="02080604020202020204" charset="0"/>
                <a:ea typeface="Roboto" pitchFamily="2" charset="0"/>
                <a:cs typeface="Arial" panose="02080604020202020204" charset="0"/>
              </a:rPr>
              <a:t>Then create an HTML file inside the local directory.</a:t>
            </a:r>
          </a:p>
          <a:p>
            <a:pPr marL="285750" indent="-285750">
              <a:buFont typeface="Arial" panose="02080604020202020204" charset="0"/>
              <a:buChar char="•"/>
            </a:pPr>
            <a:endParaRPr lang="en-US"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b="1" dirty="0">
                <a:latin typeface="Arial" panose="02080604020202020204" charset="0"/>
                <a:ea typeface="Roboto" pitchFamily="2" charset="0"/>
                <a:cs typeface="Arial" panose="02080604020202020204" charset="0"/>
              </a:rPr>
              <a:t>Add</a:t>
            </a:r>
            <a:r>
              <a:rPr lang="en-US" dirty="0">
                <a:latin typeface="Arial" panose="02080604020202020204" charset="0"/>
                <a:ea typeface="Roboto" pitchFamily="2" charset="0"/>
                <a:cs typeface="Arial" panose="02080604020202020204" charset="0"/>
              </a:rPr>
              <a:t>, </a:t>
            </a:r>
            <a:r>
              <a:rPr lang="en-US" b="1" dirty="0">
                <a:latin typeface="Arial" panose="02080604020202020204" charset="0"/>
                <a:ea typeface="Roboto" pitchFamily="2" charset="0"/>
                <a:cs typeface="Arial" panose="02080604020202020204" charset="0"/>
              </a:rPr>
              <a:t>Commit</a:t>
            </a:r>
            <a:r>
              <a:rPr lang="en-US" dirty="0">
                <a:latin typeface="Arial" panose="02080604020202020204" charset="0"/>
                <a:ea typeface="Roboto" pitchFamily="2" charset="0"/>
                <a:cs typeface="Arial" panose="02080604020202020204" charset="0"/>
              </a:rPr>
              <a:t>, and </a:t>
            </a:r>
            <a:r>
              <a:rPr lang="en-US" b="1" dirty="0">
                <a:latin typeface="Arial" panose="02080604020202020204" charset="0"/>
                <a:ea typeface="Roboto" pitchFamily="2" charset="0"/>
                <a:cs typeface="Arial" panose="02080604020202020204" charset="0"/>
              </a:rPr>
              <a:t>Push</a:t>
            </a:r>
            <a:r>
              <a:rPr lang="en-US" dirty="0">
                <a:latin typeface="Arial" panose="02080604020202020204" charset="0"/>
                <a:ea typeface="Roboto" pitchFamily="2" charset="0"/>
                <a:cs typeface="Arial" panose="02080604020202020204" charset="0"/>
              </a:rPr>
              <a:t> the code to GitHub.</a:t>
            </a:r>
          </a:p>
          <a:p>
            <a:endParaRPr lang="en-US" sz="1600" dirty="0">
              <a:latin typeface="Arial" panose="02080604020202020204" charset="0"/>
              <a:ea typeface="Roboto" pitchFamily="2" charset="0"/>
              <a:cs typeface="Arial" panose="02080604020202020204" charset="0"/>
            </a:endParaRPr>
          </a:p>
          <a:p>
            <a:r>
              <a:rPr lang="en-US" b="1" dirty="0">
                <a:latin typeface="Arial" panose="02080604020202020204" charset="0"/>
                <a:ea typeface="Roboto" pitchFamily="2" charset="0"/>
                <a:cs typeface="Arial" panose="02080604020202020204" charset="0"/>
              </a:rPr>
              <a:t>Bonus:</a:t>
            </a:r>
            <a:endParaRPr lang="en-US" b="1" u="sng"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Find a partner in class, and </a:t>
            </a:r>
            <a:r>
              <a:rPr lang="en-US" b="1" u="sng" dirty="0">
                <a:latin typeface="Arial" panose="02080604020202020204" charset="0"/>
                <a:ea typeface="Roboto" pitchFamily="2" charset="0"/>
                <a:cs typeface="Arial" panose="02080604020202020204" charset="0"/>
              </a:rPr>
              <a:t>fork</a:t>
            </a:r>
            <a:r>
              <a:rPr lang="en-US" dirty="0">
                <a:latin typeface="Arial" panose="02080604020202020204" charset="0"/>
                <a:ea typeface="Roboto" pitchFamily="2" charset="0"/>
                <a:cs typeface="Arial" panose="02080604020202020204" charset="0"/>
              </a:rPr>
              <a:t> </a:t>
            </a:r>
            <a:r>
              <a:rPr lang="en-US" i="1" dirty="0">
                <a:latin typeface="Arial" panose="02080604020202020204" charset="0"/>
                <a:ea typeface="Roboto" pitchFamily="2" charset="0"/>
                <a:cs typeface="Arial" panose="02080604020202020204" charset="0"/>
              </a:rPr>
              <a:t>their </a:t>
            </a:r>
            <a:r>
              <a:rPr lang="en-US" dirty="0">
                <a:latin typeface="Arial" panose="02080604020202020204" charset="0"/>
                <a:ea typeface="Roboto" pitchFamily="2" charset="0"/>
                <a:cs typeface="Arial" panose="02080604020202020204" charset="0"/>
              </a:rPr>
              <a:t>repository to your own GitHub account. Clone this forked repository to your local directory.</a:t>
            </a:r>
          </a:p>
          <a:p>
            <a:pPr marL="342900" indent="-342900">
              <a:buFont typeface="Arial" panose="02080604020202020204" charset="0"/>
              <a:buChar char="•"/>
            </a:pPr>
            <a:endParaRPr lang="en-US"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Add, Commit, and Push the code back to your forked copy. </a:t>
            </a:r>
          </a:p>
          <a:p>
            <a:pPr marL="342900" indent="-342900">
              <a:buFont typeface="Arial" panose="02080604020202020204" charset="0"/>
              <a:buChar char="•"/>
            </a:pPr>
            <a:endParaRPr lang="en-US"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Finally, submit a </a:t>
            </a:r>
            <a:r>
              <a:rPr lang="en-US" b="1" dirty="0">
                <a:latin typeface="Arial" panose="02080604020202020204" charset="0"/>
                <a:ea typeface="Roboto" pitchFamily="2" charset="0"/>
                <a:cs typeface="Arial" panose="02080604020202020204" charset="0"/>
              </a:rPr>
              <a:t>pull request</a:t>
            </a:r>
            <a:r>
              <a:rPr lang="en-US" dirty="0">
                <a:latin typeface="Arial" panose="02080604020202020204" charset="0"/>
                <a:ea typeface="Roboto" pitchFamily="2" charset="0"/>
                <a:cs typeface="Arial" panose="02080604020202020204" charset="0"/>
              </a:rPr>
              <a:t> to send your changes to your partner’s repo.</a:t>
            </a:r>
          </a:p>
        </p:txBody>
      </p:sp>
      <p:sp>
        <p:nvSpPr>
          <p:cNvPr id="7" name="TextBox 6"/>
          <p:cNvSpPr txBox="1"/>
          <p:nvPr/>
        </p:nvSpPr>
        <p:spPr>
          <a:xfrm>
            <a:off x="2514600" y="124825"/>
            <a:ext cx="6477000" cy="369332"/>
          </a:xfrm>
          <a:prstGeom prst="rect">
            <a:avLst/>
          </a:prstGeom>
          <a:noFill/>
        </p:spPr>
        <p:txBody>
          <a:bodyPr wrap="square" numCol="1" rtlCol="0">
            <a:spAutoFit/>
          </a:bodyPr>
          <a:lstStyle/>
          <a:p>
            <a:pPr algn="r"/>
            <a:r>
              <a:rPr lang="en-US" b="1" dirty="0">
                <a:latin typeface="Arial" panose="02080604020202020204" charset="0"/>
                <a:ea typeface="Roboto" pitchFamily="2" charset="0"/>
                <a:cs typeface="Arial" panose="02080604020202020204" charset="0"/>
              </a:rPr>
              <a:t>Activity</a:t>
            </a:r>
            <a:r>
              <a:rPr lang="en-US" i="1" dirty="0">
                <a:latin typeface="Arial" panose="02080604020202020204" charset="0"/>
                <a:ea typeface="Roboto" pitchFamily="2" charset="0"/>
                <a:cs typeface="Arial" panose="02080604020202020204" charset="0"/>
              </a:rPr>
              <a:t>: </a:t>
            </a:r>
            <a:r>
              <a:rPr lang="en-US" dirty="0" err="1">
                <a:latin typeface="Arial" panose="02080604020202020204" charset="0"/>
                <a:ea typeface="Roboto" pitchFamily="2" charset="0"/>
                <a:cs typeface="Arial" panose="02080604020202020204" charset="0"/>
              </a:rPr>
              <a:t>Git</a:t>
            </a:r>
            <a:r>
              <a:rPr lang="en-US" dirty="0">
                <a:latin typeface="Arial" panose="02080604020202020204" charset="0"/>
                <a:ea typeface="Roboto" pitchFamily="2" charset="0"/>
                <a:cs typeface="Arial" panose="02080604020202020204" charset="0"/>
              </a:rPr>
              <a:t> Add, Commit, Push </a:t>
            </a:r>
            <a:r>
              <a:rPr lang="en-US" b="1" dirty="0">
                <a:latin typeface="Arial" panose="02080604020202020204" charset="0"/>
                <a:ea typeface="Roboto" pitchFamily="2" charset="0"/>
                <a:cs typeface="Arial" panose="02080604020202020204" charset="0"/>
              </a:rPr>
              <a:t>|  Suggested Time: </a:t>
            </a:r>
            <a:r>
              <a:rPr lang="en-US" dirty="0">
                <a:latin typeface="Arial" panose="02080604020202020204" charset="0"/>
                <a:ea typeface="Roboto" pitchFamily="2" charset="0"/>
                <a:cs typeface="Arial" panose="02080604020202020204" charset="0"/>
              </a:rPr>
              <a:t>20 min</a:t>
            </a:r>
            <a:endParaRPr lang="en-US" i="1"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Still a Bit Lost? Never Worry!</a:t>
            </a:r>
          </a:p>
        </p:txBody>
      </p:sp>
      <p:pic>
        <p:nvPicPr>
          <p:cNvPr id="3" name="Picture 2"/>
          <p:cNvPicPr>
            <a:picLocks noChangeAspect="1"/>
          </p:cNvPicPr>
          <p:nvPr/>
        </p:nvPicPr>
        <p:blipFill>
          <a:blip r:embed="rId3"/>
          <a:stretch>
            <a:fillRect/>
          </a:stretch>
        </p:blipFill>
        <p:spPr>
          <a:xfrm>
            <a:off x="278331" y="966787"/>
            <a:ext cx="4848225" cy="4924425"/>
          </a:xfrm>
          <a:prstGeom prst="rect">
            <a:avLst/>
          </a:prstGeom>
          <a:ln>
            <a:solidFill>
              <a:schemeClr val="accent1"/>
            </a:solidFill>
          </a:ln>
        </p:spPr>
      </p:pic>
      <p:sp>
        <p:nvSpPr>
          <p:cNvPr id="7" name="TextBox 6"/>
          <p:cNvSpPr txBox="1"/>
          <p:nvPr/>
        </p:nvSpPr>
        <p:spPr>
          <a:xfrm>
            <a:off x="5257800" y="2514600"/>
            <a:ext cx="3733800" cy="1200329"/>
          </a:xfrm>
          <a:prstGeom prst="rect">
            <a:avLst/>
          </a:prstGeom>
          <a:noFill/>
        </p:spPr>
        <p:txBody>
          <a:bodyPr wrap="square" numCol="1" rtlCol="0">
            <a:spAutoFit/>
          </a:bodyPr>
          <a:lstStyle/>
          <a:p>
            <a:pPr marL="285750" indent="-285750">
              <a:buFont typeface="Arial" panose="02080604020202020204" charset="0"/>
              <a:buChar char="•"/>
            </a:pPr>
            <a:r>
              <a:rPr lang="en-US" b="1" dirty="0">
                <a:latin typeface="Arial" panose="02080604020202020204" charset="0"/>
                <a:ea typeface="Roboto" pitchFamily="2" charset="0"/>
                <a:cs typeface="Arial" panose="02080604020202020204" charset="0"/>
              </a:rPr>
              <a:t>Follow this handy Guide!</a:t>
            </a:r>
          </a:p>
          <a:p>
            <a:pPr marL="285750" indent="-285750">
              <a:buFont typeface="Arial" panose="02080604020202020204" charset="0"/>
              <a:buChar char="•"/>
            </a:pPr>
            <a:endParaRPr lang="en-US" b="1"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dirty="0">
                <a:latin typeface="Arial" panose="02080604020202020204" charset="0"/>
                <a:ea typeface="Roboto" pitchFamily="2" charset="0"/>
                <a:cs typeface="Arial" panose="02080604020202020204" charset="0"/>
              </a:rPr>
              <a:t>Practice a few times on your own before our next class.</a:t>
            </a:r>
          </a:p>
        </p:txBody>
      </p:sp>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653854"/>
          </a:xfrm>
        </p:spPr>
        <p:txBody>
          <a:bodyPr numCol="1">
            <a:normAutofit/>
          </a:bodyPr>
          <a:lstStyle/>
          <a:p>
            <a:r>
              <a:rPr lang="en-US" dirty="0"/>
              <a:t>If You’re Still Lost… Here’s a (Free) Course</a:t>
            </a:r>
          </a:p>
        </p:txBody>
      </p:sp>
      <p:pic>
        <p:nvPicPr>
          <p:cNvPr id="5" name="Picture 4"/>
          <p:cNvPicPr>
            <a:picLocks noChangeAspect="1"/>
          </p:cNvPicPr>
          <p:nvPr/>
        </p:nvPicPr>
        <p:blipFill>
          <a:blip r:embed="rId3"/>
          <a:stretch>
            <a:fillRect/>
          </a:stretch>
        </p:blipFill>
        <p:spPr>
          <a:xfrm>
            <a:off x="990600" y="889866"/>
            <a:ext cx="7239000" cy="4834455"/>
          </a:xfrm>
          <a:prstGeom prst="rect">
            <a:avLst/>
          </a:prstGeom>
          <a:ln>
            <a:solidFill>
              <a:schemeClr val="accent5">
                <a:lumMod val="20000"/>
                <a:lumOff val="80000"/>
              </a:schemeClr>
            </a:solidFill>
          </a:ln>
        </p:spPr>
      </p:pic>
      <p:sp>
        <p:nvSpPr>
          <p:cNvPr id="6" name="Rectangle 5"/>
          <p:cNvSpPr/>
          <p:nvPr/>
        </p:nvSpPr>
        <p:spPr>
          <a:xfrm>
            <a:off x="2261619" y="5882663"/>
            <a:ext cx="4609019" cy="369332"/>
          </a:xfrm>
          <a:prstGeom prst="rect">
            <a:avLst/>
          </a:prstGeom>
        </p:spPr>
        <p:txBody>
          <a:bodyPr wrap="none" numCol="1">
            <a:spAutoFit/>
          </a:bodyPr>
          <a:lstStyle/>
          <a:p>
            <a:r>
              <a:rPr lang="en-US" dirty="0">
                <a:latin typeface="Arial" panose="02080604020202020204" charset="0"/>
                <a:cs typeface="Arial" panose="02080604020202020204" charset="0"/>
              </a:rPr>
              <a:t>https://www.codeschool.com/courses/try-git</a:t>
            </a:r>
          </a:p>
        </p:txBody>
      </p:sp>
    </p:spTree>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Homework!</a:t>
            </a:r>
          </a:p>
        </p:txBody>
      </p:sp>
    </p:spTree>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Homework “Due”: </a:t>
            </a:r>
            <a:r>
              <a:rPr lang="x-none" altLang="en-US" dirty="0"/>
              <a:t>This Week</a:t>
            </a:r>
          </a:p>
        </p:txBody>
      </p:sp>
      <p:sp>
        <p:nvSpPr>
          <p:cNvPr id="4" name="TextBox 3"/>
          <p:cNvSpPr txBox="1"/>
          <p:nvPr/>
        </p:nvSpPr>
        <p:spPr>
          <a:xfrm>
            <a:off x="304800" y="914400"/>
            <a:ext cx="8686800" cy="4053840"/>
          </a:xfrm>
          <a:prstGeom prst="rect">
            <a:avLst/>
          </a:prstGeom>
          <a:noFill/>
        </p:spPr>
        <p:txBody>
          <a:bodyPr wrap="square" numCol="1" rtlCol="0">
            <a:spAutoFit/>
          </a:bodyPr>
          <a:lstStyle/>
          <a:p>
            <a:r>
              <a:rPr lang="en-US" sz="2000" b="1" dirty="0">
                <a:latin typeface="Arial" panose="02080604020202020204" charset="0"/>
                <a:ea typeface="Roboto" pitchFamily="2" charset="0"/>
                <a:cs typeface="Arial" panose="02080604020202020204" charset="0"/>
              </a:rPr>
              <a:t>By Next Class </a:t>
            </a:r>
            <a:r>
              <a:rPr lang="x-none" altLang="en-US" sz="2000" b="1" dirty="0">
                <a:latin typeface="Arial" panose="02080604020202020204" charset="0"/>
                <a:ea typeface="Roboto" pitchFamily="2" charset="0"/>
                <a:cs typeface="Arial" panose="02080604020202020204" charset="0"/>
              </a:rPr>
              <a:t>You Should</a:t>
            </a:r>
            <a:r>
              <a:rPr lang="en-US" sz="2000" b="1" dirty="0">
                <a:latin typeface="Arial" panose="02080604020202020204" charset="0"/>
                <a:ea typeface="Roboto" pitchFamily="2" charset="0"/>
                <a:cs typeface="Arial" panose="02080604020202020204" charset="0"/>
              </a:rPr>
              <a:t>:</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Figure out where the GitHub Repo is for our class.</a:t>
            </a:r>
            <a:r>
              <a:rPr lang="en-US" sz="2000" dirty="0">
                <a:latin typeface="Arial" panose="02080604020202020204" charset="0"/>
                <a:ea typeface="Roboto" pitchFamily="2" charset="0"/>
                <a:cs typeface="Arial" panose="02080604020202020204" charset="0"/>
                <a:sym typeface="Wingdings" charset="2"/>
              </a:rPr>
              <a:t> </a:t>
            </a: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Re-do the Terminal example from class today. </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Re-do the HTML example from class today. </a:t>
            </a:r>
          </a:p>
          <a:p>
            <a:pPr marL="742950" lvl="1"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742950" lvl="1"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Watch the Walkthrough Video if you felt a bit lost.  </a:t>
            </a:r>
          </a:p>
          <a:p>
            <a:pPr marL="285750" indent="-285750">
              <a:buFont typeface="Arial" panose="02080604020202020204" charset="0"/>
              <a:buChar char="•"/>
            </a:pPr>
            <a:endParaRPr lang="x-none" alt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x-none" altLang="en-US" sz="2000" dirty="0">
                <a:latin typeface="Arial" panose="02080604020202020204" charset="0"/>
                <a:ea typeface="Roboto" pitchFamily="2" charset="0"/>
                <a:cs typeface="Arial" panose="02080604020202020204" charset="0"/>
              </a:rPr>
              <a:t>Review the Git commands we learned and how to use them</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endParaRPr lang="en-US" sz="20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Support Team</a:t>
            </a:r>
          </a:p>
        </p:txBody>
      </p:sp>
      <p:sp>
        <p:nvSpPr>
          <p:cNvPr id="3" name="Content Placeholder 2"/>
          <p:cNvSpPr txBox="1"/>
          <p:nvPr/>
        </p:nvSpPr>
        <p:spPr>
          <a:xfrm>
            <a:off x="289560" y="762000"/>
            <a:ext cx="8583814" cy="53340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spcBef>
                <a:spcPts val="0"/>
              </a:spcBef>
              <a:buNone/>
            </a:pPr>
            <a:endParaRPr lang="en-US" sz="1500" b="1" dirty="0">
              <a:latin typeface="Arial" panose="02080604020202020204" charset="0"/>
              <a:ea typeface="Roboto" pitchFamily="2" charset="0"/>
              <a:cs typeface="Arial" panose="02080604020202020204" charset="0"/>
            </a:endParaRPr>
          </a:p>
          <a:p>
            <a:pPr indent="0">
              <a:spcBef>
                <a:spcPts val="0"/>
              </a:spcBef>
              <a:buNone/>
            </a:pPr>
            <a:r>
              <a:rPr lang="en-US" sz="3200" b="1" dirty="0">
                <a:latin typeface="Arial" panose="02080604020202020204" charset="0"/>
                <a:ea typeface="Roboto" pitchFamily="2" charset="0"/>
                <a:cs typeface="Arial" panose="02080604020202020204" charset="0"/>
              </a:rPr>
              <a:t>Our Promise:</a:t>
            </a:r>
          </a:p>
          <a:p>
            <a:pPr indent="0">
              <a:spcBef>
                <a:spcPts val="0"/>
              </a:spcBef>
              <a:buNone/>
            </a:pPr>
            <a:r>
              <a:rPr lang="en-US" sz="2400" dirty="0">
                <a:latin typeface="Arial" panose="02080604020202020204" charset="0"/>
                <a:ea typeface="Roboto" pitchFamily="2" charset="0"/>
                <a:cs typeface="Arial" panose="02080604020202020204" charset="0"/>
              </a:rPr>
              <a:t>If you’re willing to put in the time – and you take our advice, we’re here to help you </a:t>
            </a:r>
            <a:r>
              <a:rPr lang="en-US" sz="2400" u="sng" dirty="0">
                <a:latin typeface="Arial" panose="02080604020202020204" charset="0"/>
                <a:ea typeface="Roboto" pitchFamily="2" charset="0"/>
                <a:cs typeface="Arial" panose="02080604020202020204" charset="0"/>
              </a:rPr>
              <a:t>100% of the way</a:t>
            </a:r>
            <a:r>
              <a:rPr lang="en-US" sz="2400" dirty="0">
                <a:latin typeface="Arial" panose="02080604020202020204" charset="0"/>
                <a:ea typeface="Roboto" pitchFamily="2" charset="0"/>
                <a:cs typeface="Arial" panose="02080604020202020204" charset="0"/>
              </a:rPr>
              <a:t>. </a:t>
            </a:r>
          </a:p>
          <a:p>
            <a:pPr indent="0">
              <a:spcBef>
                <a:spcPts val="0"/>
              </a:spcBef>
              <a:buNone/>
            </a:pPr>
            <a:endParaRPr lang="en-US" sz="2400" dirty="0">
              <a:latin typeface="Arial" panose="02080604020202020204" charset="0"/>
              <a:ea typeface="Roboto" pitchFamily="2" charset="0"/>
              <a:cs typeface="Arial" panose="02080604020202020204" charset="0"/>
            </a:endParaRPr>
          </a:p>
          <a:p>
            <a:pPr indent="0">
              <a:spcBef>
                <a:spcPts val="0"/>
              </a:spcBef>
              <a:buNone/>
            </a:pPr>
            <a:r>
              <a:rPr lang="en-US" sz="2400" dirty="0">
                <a:latin typeface="Arial" panose="02080604020202020204" charset="0"/>
                <a:ea typeface="Roboto" pitchFamily="2" charset="0"/>
                <a:cs typeface="Arial" panose="02080604020202020204" charset="0"/>
              </a:rPr>
              <a:t>This goes for everyone working behind the program:</a:t>
            </a:r>
          </a:p>
          <a:p>
            <a:pPr indent="0">
              <a:spcBef>
                <a:spcPts val="0"/>
              </a:spcBef>
              <a:buNone/>
            </a:pPr>
            <a:endParaRPr lang="en-US" sz="2400" dirty="0">
              <a:latin typeface="Arial" panose="02080604020202020204" charset="0"/>
              <a:ea typeface="Roboto" pitchFamily="2" charset="0"/>
              <a:cs typeface="Arial" panose="02080604020202020204" charset="0"/>
            </a:endParaRPr>
          </a:p>
          <a:p>
            <a:pPr marL="571500" indent="-342900">
              <a:spcBef>
                <a:spcPts val="0"/>
              </a:spcBef>
            </a:pPr>
            <a:r>
              <a:rPr lang="en-US" sz="2400" dirty="0">
                <a:latin typeface="Arial" panose="02080604020202020204" charset="0"/>
                <a:ea typeface="Roboto" pitchFamily="2" charset="0"/>
                <a:cs typeface="Arial" panose="02080604020202020204" charset="0"/>
              </a:rPr>
              <a:t>Instructors</a:t>
            </a:r>
          </a:p>
          <a:p>
            <a:pPr marL="571500" indent="-342900">
              <a:spcBef>
                <a:spcPts val="0"/>
              </a:spcBef>
            </a:pPr>
            <a:endParaRPr lang="en-US" sz="2400" dirty="0">
              <a:latin typeface="Arial" panose="02080604020202020204" charset="0"/>
              <a:ea typeface="Roboto" pitchFamily="2" charset="0"/>
              <a:cs typeface="Arial" panose="02080604020202020204" charset="0"/>
            </a:endParaRPr>
          </a:p>
          <a:p>
            <a:pPr marL="571500" indent="-342900">
              <a:spcBef>
                <a:spcPts val="0"/>
              </a:spcBef>
            </a:pPr>
            <a:r>
              <a:rPr lang="en-US" sz="2400" dirty="0">
                <a:latin typeface="Arial" panose="02080604020202020204" charset="0"/>
                <a:ea typeface="Roboto" pitchFamily="2" charset="0"/>
                <a:cs typeface="Arial" panose="02080604020202020204" charset="0"/>
              </a:rPr>
              <a:t>TAs </a:t>
            </a:r>
          </a:p>
          <a:p>
            <a:pPr marL="571500" indent="-342900">
              <a:spcBef>
                <a:spcPts val="0"/>
              </a:spcBef>
            </a:pPr>
            <a:endParaRPr lang="en-US" sz="2400" dirty="0">
              <a:latin typeface="Arial" panose="02080604020202020204" charset="0"/>
              <a:ea typeface="Roboto" pitchFamily="2" charset="0"/>
              <a:cs typeface="Arial" panose="02080604020202020204" charset="0"/>
            </a:endParaRPr>
          </a:p>
          <a:p>
            <a:pPr marL="571500" indent="-342900">
              <a:spcBef>
                <a:spcPts val="0"/>
              </a:spcBef>
            </a:pPr>
            <a:r>
              <a:rPr lang="en-US" sz="2400" dirty="0">
                <a:latin typeface="Arial" panose="02080604020202020204" charset="0"/>
                <a:ea typeface="Roboto" pitchFamily="2" charset="0"/>
                <a:cs typeface="Arial" panose="02080604020202020204" charset="0"/>
              </a:rPr>
              <a:t>Student Success Team</a:t>
            </a:r>
          </a:p>
          <a:p>
            <a:pPr marL="571500" indent="-342900">
              <a:spcBef>
                <a:spcPts val="0"/>
              </a:spcBef>
            </a:pPr>
            <a:endParaRPr lang="en-US" sz="2400" dirty="0">
              <a:latin typeface="Arial" panose="02080604020202020204" charset="0"/>
              <a:ea typeface="Roboto" pitchFamily="2" charset="0"/>
              <a:cs typeface="Arial" panose="02080604020202020204" charset="0"/>
            </a:endParaRPr>
          </a:p>
          <a:p>
            <a:pPr marL="571500" indent="-342900">
              <a:spcBef>
                <a:spcPts val="0"/>
              </a:spcBef>
            </a:pPr>
            <a:r>
              <a:rPr lang="en-US" sz="2400" dirty="0">
                <a:latin typeface="Arial" panose="02080604020202020204" charset="0"/>
                <a:ea typeface="Roboto" pitchFamily="2" charset="0"/>
                <a:cs typeface="Arial" panose="02080604020202020204" charset="0"/>
              </a:rPr>
              <a:t>Career Coaches</a:t>
            </a:r>
          </a:p>
          <a:p>
            <a:pPr marL="571500" indent="-342900">
              <a:spcBef>
                <a:spcPts val="0"/>
              </a:spcBef>
            </a:pPr>
            <a:endParaRPr lang="en-US" sz="2400" dirty="0">
              <a:latin typeface="Arial" panose="02080604020202020204" charset="0"/>
              <a:ea typeface="Roboto" pitchFamily="2" charset="0"/>
              <a:cs typeface="Arial" panose="02080604020202020204" charset="0"/>
            </a:endParaRPr>
          </a:p>
          <a:p>
            <a:pPr marL="571500" indent="-342900">
              <a:spcBef>
                <a:spcPts val="0"/>
              </a:spcBef>
            </a:pPr>
            <a:r>
              <a:rPr lang="en-US" sz="2400" dirty="0">
                <a:latin typeface="Arial" panose="02080604020202020204" charset="0"/>
                <a:ea typeface="Roboto" pitchFamily="2" charset="0"/>
                <a:cs typeface="Arial" panose="02080604020202020204" charset="0"/>
              </a:rPr>
              <a:t>Everyone Else!</a:t>
            </a:r>
          </a:p>
          <a:p>
            <a:pPr indent="0" algn="ctr">
              <a:spcBef>
                <a:spcPts val="0"/>
              </a:spcBef>
              <a:buNone/>
            </a:pPr>
            <a:endParaRPr lang="en-US" sz="24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theme/theme1.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Words>3405</Words>
  <Application>Microsoft Macintosh PowerPoint</Application>
  <PresentationFormat>On-screen Show (4:3)</PresentationFormat>
  <Paragraphs>739</Paragraphs>
  <Slides>89</Slides>
  <Notes>61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89</vt:i4>
      </vt:variant>
    </vt:vector>
  </HeadingPairs>
  <TitlesOfParts>
    <vt:vector size="95" baseType="lpstr">
      <vt:lpstr>Arial</vt:lpstr>
      <vt:lpstr>Calibri</vt:lpstr>
      <vt:lpstr>Calibri Light</vt:lpstr>
      <vt:lpstr>Roboto</vt:lpstr>
      <vt:lpstr>Wingdings</vt:lpstr>
      <vt:lpstr>1_Unbranded</vt:lpstr>
      <vt:lpstr>The Zen of Coding</vt:lpstr>
      <vt:lpstr>Quick Introductions! (30 seconds)</vt:lpstr>
      <vt:lpstr>Instructor = … ?</vt:lpstr>
      <vt:lpstr>Some Cool Stuff I Made…</vt:lpstr>
      <vt:lpstr>The Path of Learning</vt:lpstr>
      <vt:lpstr>Your Goals...</vt:lpstr>
      <vt:lpstr>Your Goals...</vt:lpstr>
      <vt:lpstr>Your Goal = Our Goal</vt:lpstr>
      <vt:lpstr>Support Team</vt:lpstr>
      <vt:lpstr>But Remember…</vt:lpstr>
      <vt:lpstr>On Keys To Success…</vt:lpstr>
      <vt:lpstr>Don’t Be This Guy…</vt:lpstr>
      <vt:lpstr>This Should Be You.</vt:lpstr>
      <vt:lpstr>Our Mantra for Today and Beyond…</vt:lpstr>
      <vt:lpstr>Our Mantra for Today and Beyond…</vt:lpstr>
      <vt:lpstr>PowerPoint Presentation</vt:lpstr>
      <vt:lpstr>The Path of Learning</vt:lpstr>
      <vt:lpstr>Nothing Comes Easy…</vt:lpstr>
      <vt:lpstr>Obstacle #1 – The Great Confusion</vt:lpstr>
      <vt:lpstr>Obstacle #2 – The Great Doubt</vt:lpstr>
      <vt:lpstr>Obstacle #3 – The Great Distance</vt:lpstr>
      <vt:lpstr>Nothing Comes Easy…</vt:lpstr>
      <vt:lpstr>Learning is “Frustrating”</vt:lpstr>
      <vt:lpstr>Advice for the Journey</vt:lpstr>
      <vt:lpstr>Advice for the Journey</vt:lpstr>
      <vt:lpstr>Advice for the Journey</vt:lpstr>
      <vt:lpstr>But remember…</vt:lpstr>
      <vt:lpstr>Google Fu – The Most Important Skill of All</vt:lpstr>
      <vt:lpstr>Course Structure</vt:lpstr>
      <vt:lpstr>Daily Schedule</vt:lpstr>
      <vt:lpstr>Daily Schedule</vt:lpstr>
      <vt:lpstr>Pre-Work</vt:lpstr>
      <vt:lpstr>Software Checklist</vt:lpstr>
      <vt:lpstr>Accounts Checklist</vt:lpstr>
      <vt:lpstr>Self-Check</vt:lpstr>
      <vt:lpstr>On the Modern Web</vt:lpstr>
      <vt:lpstr>Full-Stack Development?</vt:lpstr>
      <vt:lpstr>The “Magic” of YouTube</vt:lpstr>
      <vt:lpstr>Full-Stack Development</vt:lpstr>
      <vt:lpstr>Full-Stack Development</vt:lpstr>
      <vt:lpstr>Full-Stack Development</vt:lpstr>
      <vt:lpstr>Let’s Get Crackin!</vt:lpstr>
      <vt:lpstr>Intro to Console / Terminal</vt:lpstr>
      <vt:lpstr>INSTRUCTOR DEMO</vt:lpstr>
      <vt:lpstr>&gt; YOUR TURN!</vt:lpstr>
      <vt:lpstr>&gt; YOUR TURN!</vt:lpstr>
      <vt:lpstr>Intro to Console</vt:lpstr>
      <vt:lpstr>Hello, HTML</vt:lpstr>
      <vt:lpstr>&lt;title&gt; Intro to HTML &lt;/title&gt;</vt:lpstr>
      <vt:lpstr>&gt; YOUR TURN</vt:lpstr>
      <vt:lpstr>YouTube Video Walkthrough!</vt:lpstr>
      <vt:lpstr>&lt;title&gt; Intro to HTML &lt;/title&gt;</vt:lpstr>
      <vt:lpstr>LUNCH (30 Mins)</vt:lpstr>
      <vt:lpstr>What / Why Git?</vt:lpstr>
      <vt:lpstr>Collaborative Coding</vt:lpstr>
      <vt:lpstr>The Team’s Task</vt:lpstr>
      <vt:lpstr>Maya &amp; Gil make their edits</vt:lpstr>
      <vt:lpstr>Different Solutions</vt:lpstr>
      <vt:lpstr>Resolution</vt:lpstr>
      <vt:lpstr>Anne writes her own stuff…</vt:lpstr>
      <vt:lpstr>Anne overwrites work of her teammates…</vt:lpstr>
      <vt:lpstr>The Group Project</vt:lpstr>
      <vt:lpstr>Version Control</vt:lpstr>
      <vt:lpstr>The Group Project</vt:lpstr>
      <vt:lpstr>The team goes to work</vt:lpstr>
      <vt:lpstr>PowerPoint Presentation</vt:lpstr>
      <vt:lpstr>Gil’s edits are ready</vt:lpstr>
      <vt:lpstr>PowerPoint Presentation</vt:lpstr>
      <vt:lpstr>PowerPoint Presentation</vt:lpstr>
      <vt:lpstr>Kobe resolves</vt:lpstr>
      <vt:lpstr>PowerPoint Presentation</vt:lpstr>
      <vt:lpstr>Anne starts her work</vt:lpstr>
      <vt:lpstr>PowerPoint Presentation</vt:lpstr>
      <vt:lpstr>If Anne had made a pull first…</vt:lpstr>
      <vt:lpstr>The overwritten work is discovered</vt:lpstr>
      <vt:lpstr>Roll Back</vt:lpstr>
      <vt:lpstr>The Group Project</vt:lpstr>
      <vt:lpstr>Quick Activity!</vt:lpstr>
      <vt:lpstr>So… What’s this GitHub?</vt:lpstr>
      <vt:lpstr>Pushing and Pulling to GitHub</vt:lpstr>
      <vt:lpstr>Get Started with Git</vt:lpstr>
      <vt:lpstr>Instructor Git Demo!</vt:lpstr>
      <vt:lpstr>Basic Git Commands</vt:lpstr>
      <vt:lpstr>Basic Git Commands</vt:lpstr>
      <vt:lpstr>&gt; YOUR TURN!</vt:lpstr>
      <vt:lpstr>Still a Bit Lost? Never Worry!</vt:lpstr>
      <vt:lpstr>If You’re Still Lost… Here’s a (Free) Course</vt:lpstr>
      <vt:lpstr>Homework!</vt:lpstr>
      <vt:lpstr>Homework “Due”: This Week</vt:lpstr>
    </vt:vector>
  </TitlesOfParts>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Jan Jorgensen</cp:lastModifiedBy>
  <cp:revision>1473</cp:revision>
  <cp:lastPrinted>2017-05-12T20:27:58Z</cp:lastPrinted>
  <dcterms:created xsi:type="dcterms:W3CDTF">2017-05-12T20:27:58Z</dcterms:created>
  <dcterms:modified xsi:type="dcterms:W3CDTF">2018-01-26T23:35:28Z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1033-10.1.0.5672</vt:lpwstr>
  </property>
</Properties>
</file>